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4"/>
  </p:notesMasterIdLst>
  <p:sldIdLst>
    <p:sldId id="256" r:id="rId2"/>
    <p:sldId id="258" r:id="rId3"/>
    <p:sldId id="284" r:id="rId4"/>
    <p:sldId id="282" r:id="rId5"/>
    <p:sldId id="288" r:id="rId6"/>
    <p:sldId id="292" r:id="rId7"/>
    <p:sldId id="287" r:id="rId8"/>
    <p:sldId id="293" r:id="rId9"/>
    <p:sldId id="274" r:id="rId10"/>
    <p:sldId id="275" r:id="rId11"/>
    <p:sldId id="266" r:id="rId12"/>
    <p:sldId id="29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86A05B-ADBA-4E4C-81D4-98F21C8805AA}" v="11" dt="2023-03-20T20:23:08.2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12"/>
    <p:restoredTop sz="85463" autoAdjust="0"/>
  </p:normalViewPr>
  <p:slideViewPr>
    <p:cSldViewPr>
      <p:cViewPr varScale="1">
        <p:scale>
          <a:sx n="94" d="100"/>
          <a:sy n="94" d="100"/>
        </p:scale>
        <p:origin x="1614" y="78"/>
      </p:cViewPr>
      <p:guideLst>
        <p:guide orient="horz" pos="86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es, Alyssa (She/Her)" userId="554731e3-71c7-4b67-8985-ddb8c563dfcf" providerId="ADAL" clId="{2886A05B-ADBA-4E4C-81D4-98F21C8805AA}"/>
    <pc:docChg chg="undo custSel addSld modSld sldOrd">
      <pc:chgData name="Oles, Alyssa (She/Her)" userId="554731e3-71c7-4b67-8985-ddb8c563dfcf" providerId="ADAL" clId="{2886A05B-ADBA-4E4C-81D4-98F21C8805AA}" dt="2023-03-20T20:27:47.108" v="1390" actId="255"/>
      <pc:docMkLst>
        <pc:docMk/>
      </pc:docMkLst>
      <pc:sldChg chg="modSp mod">
        <pc:chgData name="Oles, Alyssa (She/Her)" userId="554731e3-71c7-4b67-8985-ddb8c563dfcf" providerId="ADAL" clId="{2886A05B-ADBA-4E4C-81D4-98F21C8805AA}" dt="2023-03-20T20:27:47.108" v="1390" actId="255"/>
        <pc:sldMkLst>
          <pc:docMk/>
          <pc:sldMk cId="1622809810" sldId="266"/>
        </pc:sldMkLst>
        <pc:spChg chg="mod">
          <ac:chgData name="Oles, Alyssa (She/Her)" userId="554731e3-71c7-4b67-8985-ddb8c563dfcf" providerId="ADAL" clId="{2886A05B-ADBA-4E4C-81D4-98F21C8805AA}" dt="2023-03-20T20:27:47.108" v="1390" actId="255"/>
          <ac:spMkLst>
            <pc:docMk/>
            <pc:sldMk cId="1622809810" sldId="266"/>
            <ac:spMk id="3" creationId="{00000000-0000-0000-0000-000000000000}"/>
          </ac:spMkLst>
        </pc:spChg>
      </pc:sldChg>
      <pc:sldChg chg="modSp mod">
        <pc:chgData name="Oles, Alyssa (She/Her)" userId="554731e3-71c7-4b67-8985-ddb8c563dfcf" providerId="ADAL" clId="{2886A05B-ADBA-4E4C-81D4-98F21C8805AA}" dt="2023-03-20T20:27:05.435" v="1387" actId="255"/>
        <pc:sldMkLst>
          <pc:docMk/>
          <pc:sldMk cId="1702250171" sldId="274"/>
        </pc:sldMkLst>
        <pc:spChg chg="mod">
          <ac:chgData name="Oles, Alyssa (She/Her)" userId="554731e3-71c7-4b67-8985-ddb8c563dfcf" providerId="ADAL" clId="{2886A05B-ADBA-4E4C-81D4-98F21C8805AA}" dt="2023-03-20T20:27:05.435" v="1387" actId="255"/>
          <ac:spMkLst>
            <pc:docMk/>
            <pc:sldMk cId="1702250171" sldId="274"/>
            <ac:spMk id="3" creationId="{00000000-0000-0000-0000-000000000000}"/>
          </ac:spMkLst>
        </pc:spChg>
      </pc:sldChg>
      <pc:sldChg chg="modSp mod">
        <pc:chgData name="Oles, Alyssa (She/Her)" userId="554731e3-71c7-4b67-8985-ddb8c563dfcf" providerId="ADAL" clId="{2886A05B-ADBA-4E4C-81D4-98F21C8805AA}" dt="2023-03-20T20:27:29.293" v="1389" actId="255"/>
        <pc:sldMkLst>
          <pc:docMk/>
          <pc:sldMk cId="2034765357" sldId="275"/>
        </pc:sldMkLst>
        <pc:spChg chg="mod">
          <ac:chgData name="Oles, Alyssa (She/Her)" userId="554731e3-71c7-4b67-8985-ddb8c563dfcf" providerId="ADAL" clId="{2886A05B-ADBA-4E4C-81D4-98F21C8805AA}" dt="2023-03-20T20:27:29.293" v="1389" actId="255"/>
          <ac:spMkLst>
            <pc:docMk/>
            <pc:sldMk cId="2034765357" sldId="275"/>
            <ac:spMk id="3" creationId="{00000000-0000-0000-0000-000000000000}"/>
          </ac:spMkLst>
        </pc:spChg>
      </pc:sldChg>
      <pc:sldChg chg="modSp mod">
        <pc:chgData name="Oles, Alyssa (She/Her)" userId="554731e3-71c7-4b67-8985-ddb8c563dfcf" providerId="ADAL" clId="{2886A05B-ADBA-4E4C-81D4-98F21C8805AA}" dt="2023-03-20T20:25:06.153" v="1372" actId="255"/>
        <pc:sldMkLst>
          <pc:docMk/>
          <pc:sldMk cId="799856849" sldId="282"/>
        </pc:sldMkLst>
        <pc:spChg chg="mod">
          <ac:chgData name="Oles, Alyssa (She/Her)" userId="554731e3-71c7-4b67-8985-ddb8c563dfcf" providerId="ADAL" clId="{2886A05B-ADBA-4E4C-81D4-98F21C8805AA}" dt="2023-03-20T20:25:06.153" v="1372" actId="255"/>
          <ac:spMkLst>
            <pc:docMk/>
            <pc:sldMk cId="799856849" sldId="282"/>
            <ac:spMk id="18" creationId="{304A2FD0-F8C9-458D-A292-80DAAAED8A85}"/>
          </ac:spMkLst>
        </pc:spChg>
        <pc:graphicFrameChg chg="mod">
          <ac:chgData name="Oles, Alyssa (She/Her)" userId="554731e3-71c7-4b67-8985-ddb8c563dfcf" providerId="ADAL" clId="{2886A05B-ADBA-4E4C-81D4-98F21C8805AA}" dt="2023-03-20T17:41:00.083" v="5" actId="1076"/>
          <ac:graphicFrameMkLst>
            <pc:docMk/>
            <pc:sldMk cId="799856849" sldId="282"/>
            <ac:graphicFrameMk id="17" creationId="{BFB3791D-906A-40A1-AF25-F70670BBA137}"/>
          </ac:graphicFrameMkLst>
        </pc:graphicFrameChg>
      </pc:sldChg>
      <pc:sldChg chg="ord">
        <pc:chgData name="Oles, Alyssa (She/Her)" userId="554731e3-71c7-4b67-8985-ddb8c563dfcf" providerId="ADAL" clId="{2886A05B-ADBA-4E4C-81D4-98F21C8805AA}" dt="2023-03-20T17:39:28.315" v="1"/>
        <pc:sldMkLst>
          <pc:docMk/>
          <pc:sldMk cId="1413363370" sldId="284"/>
        </pc:sldMkLst>
      </pc:sldChg>
      <pc:sldChg chg="modSp mod">
        <pc:chgData name="Oles, Alyssa (She/Her)" userId="554731e3-71c7-4b67-8985-ddb8c563dfcf" providerId="ADAL" clId="{2886A05B-ADBA-4E4C-81D4-98F21C8805AA}" dt="2023-03-20T20:21:28.143" v="1286" actId="403"/>
        <pc:sldMkLst>
          <pc:docMk/>
          <pc:sldMk cId="1614590931" sldId="287"/>
        </pc:sldMkLst>
        <pc:spChg chg="mod">
          <ac:chgData name="Oles, Alyssa (She/Her)" userId="554731e3-71c7-4b67-8985-ddb8c563dfcf" providerId="ADAL" clId="{2886A05B-ADBA-4E4C-81D4-98F21C8805AA}" dt="2023-03-20T20:21:28.143" v="1286" actId="403"/>
          <ac:spMkLst>
            <pc:docMk/>
            <pc:sldMk cId="1614590931" sldId="287"/>
            <ac:spMk id="8" creationId="{00000000-0000-0000-0000-000000000000}"/>
          </ac:spMkLst>
        </pc:spChg>
      </pc:sldChg>
      <pc:sldChg chg="modSp mod">
        <pc:chgData name="Oles, Alyssa (She/Her)" userId="554731e3-71c7-4b67-8985-ddb8c563dfcf" providerId="ADAL" clId="{2886A05B-ADBA-4E4C-81D4-98F21C8805AA}" dt="2023-03-20T20:25:53.267" v="1382" actId="179"/>
        <pc:sldMkLst>
          <pc:docMk/>
          <pc:sldMk cId="1600467806" sldId="288"/>
        </pc:sldMkLst>
        <pc:spChg chg="mod">
          <ac:chgData name="Oles, Alyssa (She/Her)" userId="554731e3-71c7-4b67-8985-ddb8c563dfcf" providerId="ADAL" clId="{2886A05B-ADBA-4E4C-81D4-98F21C8805AA}" dt="2023-03-20T17:50:20.173" v="219" actId="20577"/>
          <ac:spMkLst>
            <pc:docMk/>
            <pc:sldMk cId="1600467806" sldId="288"/>
            <ac:spMk id="4" creationId="{00000000-0000-0000-0000-000000000000}"/>
          </ac:spMkLst>
        </pc:spChg>
        <pc:spChg chg="mod">
          <ac:chgData name="Oles, Alyssa (She/Her)" userId="554731e3-71c7-4b67-8985-ddb8c563dfcf" providerId="ADAL" clId="{2886A05B-ADBA-4E4C-81D4-98F21C8805AA}" dt="2023-03-20T20:25:53.267" v="1382" actId="179"/>
          <ac:spMkLst>
            <pc:docMk/>
            <pc:sldMk cId="1600467806" sldId="288"/>
            <ac:spMk id="5" creationId="{00000000-0000-0000-0000-000000000000}"/>
          </ac:spMkLst>
        </pc:spChg>
      </pc:sldChg>
      <pc:sldChg chg="ord">
        <pc:chgData name="Oles, Alyssa (She/Her)" userId="554731e3-71c7-4b67-8985-ddb8c563dfcf" providerId="ADAL" clId="{2886A05B-ADBA-4E4C-81D4-98F21C8805AA}" dt="2023-03-20T17:58:17.638" v="792"/>
        <pc:sldMkLst>
          <pc:docMk/>
          <pc:sldMk cId="394976514" sldId="291"/>
        </pc:sldMkLst>
      </pc:sldChg>
      <pc:sldChg chg="modSp add mod">
        <pc:chgData name="Oles, Alyssa (She/Her)" userId="554731e3-71c7-4b67-8985-ddb8c563dfcf" providerId="ADAL" clId="{2886A05B-ADBA-4E4C-81D4-98F21C8805AA}" dt="2023-03-20T20:26:22.861" v="1386" actId="255"/>
        <pc:sldMkLst>
          <pc:docMk/>
          <pc:sldMk cId="3960643902" sldId="292"/>
        </pc:sldMkLst>
        <pc:spChg chg="mod">
          <ac:chgData name="Oles, Alyssa (She/Her)" userId="554731e3-71c7-4b67-8985-ddb8c563dfcf" providerId="ADAL" clId="{2886A05B-ADBA-4E4C-81D4-98F21C8805AA}" dt="2023-03-20T20:26:22.861" v="1386" actId="255"/>
          <ac:spMkLst>
            <pc:docMk/>
            <pc:sldMk cId="3960643902" sldId="292"/>
            <ac:spMk id="5" creationId="{00000000-0000-0000-0000-000000000000}"/>
          </ac:spMkLst>
        </pc:spChg>
      </pc:sldChg>
      <pc:sldChg chg="modSp add mod">
        <pc:chgData name="Oles, Alyssa (She/Her)" userId="554731e3-71c7-4b67-8985-ddb8c563dfcf" providerId="ADAL" clId="{2886A05B-ADBA-4E4C-81D4-98F21C8805AA}" dt="2023-03-20T20:22:27.336" v="1352" actId="114"/>
        <pc:sldMkLst>
          <pc:docMk/>
          <pc:sldMk cId="386519585" sldId="293"/>
        </pc:sldMkLst>
        <pc:spChg chg="mod">
          <ac:chgData name="Oles, Alyssa (She/Her)" userId="554731e3-71c7-4b67-8985-ddb8c563dfcf" providerId="ADAL" clId="{2886A05B-ADBA-4E4C-81D4-98F21C8805AA}" dt="2023-03-20T20:22:27.336" v="1352" actId="114"/>
          <ac:spMkLst>
            <pc:docMk/>
            <pc:sldMk cId="386519585" sldId="293"/>
            <ac:spMk id="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3C14E-2DA1-4F82-A290-53903A21864A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5BACB-7046-4352-8B34-24ECE1033C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820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45BACB-7046-4352-8B34-24ECE1033C9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3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45BACB-7046-4352-8B34-24ECE1033C9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357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140C-738C-44E5-8526-6E33DB5D8AC9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BB3E-9DB8-44C8-8694-53A3033BB3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096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140C-738C-44E5-8526-6E33DB5D8AC9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BB3E-9DB8-44C8-8694-53A3033BB3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294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140C-738C-44E5-8526-6E33DB5D8AC9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BB3E-9DB8-44C8-8694-53A3033BB3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652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140C-738C-44E5-8526-6E33DB5D8AC9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BB3E-9DB8-44C8-8694-53A3033BB3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9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140C-738C-44E5-8526-6E33DB5D8AC9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BB3E-9DB8-44C8-8694-53A3033BB3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607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140C-738C-44E5-8526-6E33DB5D8AC9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BB3E-9DB8-44C8-8694-53A3033BB3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290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140C-738C-44E5-8526-6E33DB5D8AC9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BB3E-9DB8-44C8-8694-53A3033BB3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471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140C-738C-44E5-8526-6E33DB5D8AC9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BB3E-9DB8-44C8-8694-53A3033BB3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129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140C-738C-44E5-8526-6E33DB5D8AC9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BB3E-9DB8-44C8-8694-53A3033BB3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27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140C-738C-44E5-8526-6E33DB5D8AC9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BB3E-9DB8-44C8-8694-53A3033BB3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280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140C-738C-44E5-8526-6E33DB5D8AC9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FBB3E-9DB8-44C8-8694-53A3033BB3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50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778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18442"/>
            <a:ext cx="7886700" cy="4858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22C140C-738C-44E5-8526-6E33DB5D8AC9}" type="datetimeFigureOut">
              <a:rPr lang="en-US" smtClean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01FBB3E-9DB8-44C8-8694-53A3033BB3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28650" y="1151709"/>
            <a:ext cx="7886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609600" y="6189618"/>
            <a:ext cx="7886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7937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JennaHOA@gmail.com" TargetMode="External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idewaterproperty.com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JennaHOA@gmail.com" TargetMode="External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/3.0/" TargetMode="External"/><Relationship Id="rId4" Type="http://schemas.openxmlformats.org/officeDocument/2006/relationships/hyperlink" Target="http://www.flickr.com/photos/48558963@N05/8515183496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jennaestates.weebly.com/trash.html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eebly.us10.list-manage.com/track/click?u=09c93b64fe6ecda7ff862f647&amp;id=6964dceb2d&amp;e=cd61ed10e4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924800" cy="5029200"/>
          </a:xfrm>
        </p:spPr>
        <p:txBody>
          <a:bodyPr>
            <a:normAutofit/>
          </a:bodyPr>
          <a:lstStyle/>
          <a:p>
            <a:r>
              <a:rPr lang="en-US" dirty="0"/>
              <a:t>Jenna Estates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2400" dirty="0"/>
              <a:t>March 21, 2023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Annual HOA Meeting</a:t>
            </a:r>
          </a:p>
        </p:txBody>
      </p:sp>
    </p:spTree>
    <p:extLst>
      <p:ext uri="{BB962C8B-B14F-4D97-AF65-F5344CB8AC3E}">
        <p14:creationId xmlns:p14="http://schemas.microsoft.com/office/powerpoint/2010/main" val="747345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18442"/>
            <a:ext cx="7753350" cy="48585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Please consider volunteering for a position:</a:t>
            </a:r>
          </a:p>
          <a:p>
            <a:pPr lvl="1"/>
            <a:r>
              <a:rPr lang="en-US" dirty="0"/>
              <a:t>Vice President (currently open)</a:t>
            </a:r>
          </a:p>
          <a:p>
            <a:pPr lvl="1"/>
            <a:r>
              <a:rPr lang="en-US" dirty="0"/>
              <a:t>Social Committee Chair (currently open)</a:t>
            </a:r>
          </a:p>
          <a:p>
            <a:pPr lvl="1"/>
            <a:r>
              <a:rPr lang="en-US" dirty="0"/>
              <a:t>President (available Jan 2024)</a:t>
            </a:r>
          </a:p>
          <a:p>
            <a:pPr lvl="1"/>
            <a:r>
              <a:rPr lang="en-US" dirty="0"/>
              <a:t>Treasurer (available Jan 2024)</a:t>
            </a:r>
          </a:p>
          <a:p>
            <a:endParaRPr lang="en-US" dirty="0"/>
          </a:p>
          <a:p>
            <a:r>
              <a:rPr lang="en-US" sz="2000" dirty="0"/>
              <a:t>Visit the HOA Website:	</a:t>
            </a:r>
            <a:r>
              <a:rPr lang="en-US" sz="2000" dirty="0">
                <a:hlinkClick r:id="rId2"/>
              </a:rPr>
              <a:t>jennaestates.weebly.com</a:t>
            </a:r>
            <a:r>
              <a:rPr lang="en-US" sz="2000" dirty="0"/>
              <a:t> </a:t>
            </a:r>
          </a:p>
          <a:p>
            <a:endParaRPr lang="en-US" sz="2000" dirty="0"/>
          </a:p>
          <a:p>
            <a:r>
              <a:rPr lang="en-US" sz="2000" dirty="0"/>
              <a:t>Contact the HOA Board:	</a:t>
            </a:r>
            <a:r>
              <a:rPr lang="en-US" sz="2000" dirty="0">
                <a:hlinkClick r:id="rId3"/>
              </a:rPr>
              <a:t>JennaHOA@gmail.com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Visit the Tidewater Property Management Website: </a:t>
            </a:r>
            <a:r>
              <a:rPr lang="en-US" sz="2000" dirty="0">
                <a:hlinkClick r:id="rId4"/>
              </a:rPr>
              <a:t>http://www.tidewaterproperty.com/</a:t>
            </a:r>
            <a:r>
              <a:rPr lang="en-US" sz="2000" dirty="0"/>
              <a:t>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765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HOA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Jenna Estates Homeowners Association, Inc. (HOA)</a:t>
            </a:r>
          </a:p>
          <a:p>
            <a:pPr lvl="1"/>
            <a:r>
              <a:rPr lang="en-US" dirty="0"/>
              <a:t>Legal Entity – Nonprofit Corporation</a:t>
            </a:r>
          </a:p>
          <a:p>
            <a:pPr lvl="1"/>
            <a:r>
              <a:rPr lang="en-US" dirty="0"/>
              <a:t>Est. 2001 </a:t>
            </a:r>
          </a:p>
          <a:p>
            <a:endParaRPr lang="en-US" dirty="0"/>
          </a:p>
          <a:p>
            <a:r>
              <a:rPr lang="en-US" sz="2000" dirty="0"/>
              <a:t>HOA Purpose</a:t>
            </a:r>
          </a:p>
          <a:p>
            <a:pPr lvl="1"/>
            <a:r>
              <a:rPr lang="en-US" dirty="0"/>
              <a:t>Preserve value and amenities in the community</a:t>
            </a:r>
          </a:p>
          <a:p>
            <a:endParaRPr lang="en-US" dirty="0"/>
          </a:p>
          <a:p>
            <a:r>
              <a:rPr lang="en-US" sz="2000" dirty="0"/>
              <a:t>HOA Board Purpose</a:t>
            </a:r>
          </a:p>
          <a:p>
            <a:pPr lvl="1"/>
            <a:r>
              <a:rPr lang="en-US" dirty="0"/>
              <a:t>Collection and Disbursement of HOA Dues </a:t>
            </a:r>
          </a:p>
          <a:p>
            <a:pPr lvl="1"/>
            <a:r>
              <a:rPr lang="en-US" dirty="0"/>
              <a:t>Maintenance and Administration of Common Areas</a:t>
            </a:r>
          </a:p>
          <a:p>
            <a:pPr lvl="1"/>
            <a:r>
              <a:rPr lang="en-US" dirty="0"/>
              <a:t>Enforcement of Covenants and Restrictions, and By-Laws</a:t>
            </a:r>
          </a:p>
          <a:p>
            <a:endParaRPr lang="en-US" dirty="0"/>
          </a:p>
          <a:p>
            <a:r>
              <a:rPr lang="en-US" sz="2000" dirty="0"/>
              <a:t>HOA Website:	</a:t>
            </a:r>
            <a:r>
              <a:rPr lang="en-US" sz="2000" dirty="0">
                <a:hlinkClick r:id="rId2"/>
              </a:rPr>
              <a:t>jennaestates.weebly.com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r>
              <a:rPr lang="en-US" sz="2000" dirty="0"/>
              <a:t>HOA Email:	</a:t>
            </a:r>
            <a:r>
              <a:rPr lang="en-US" sz="2000" dirty="0">
                <a:hlinkClick r:id="rId3"/>
              </a:rPr>
              <a:t>JennaHOA@gmail.com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22809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HOA Board and Committee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HOA Board</a:t>
            </a:r>
          </a:p>
          <a:p>
            <a:pPr lvl="1"/>
            <a:r>
              <a:rPr lang="en-US" dirty="0"/>
              <a:t>President:		Alyssa Neumann</a:t>
            </a:r>
          </a:p>
          <a:p>
            <a:pPr lvl="1"/>
            <a:r>
              <a:rPr lang="en-US" dirty="0"/>
              <a:t>Treasurer:		Mark Neumann</a:t>
            </a:r>
          </a:p>
          <a:p>
            <a:pPr lvl="1"/>
            <a:r>
              <a:rPr lang="en-US" dirty="0"/>
              <a:t>Secretary:		Suzanne Justus</a:t>
            </a:r>
          </a:p>
          <a:p>
            <a:pPr lvl="1"/>
            <a:r>
              <a:rPr lang="en-US" dirty="0"/>
              <a:t>Member at Large:	Scott Davis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dirty="0"/>
              <a:t>HOA Committees</a:t>
            </a:r>
          </a:p>
          <a:p>
            <a:pPr lvl="1"/>
            <a:r>
              <a:rPr lang="en-US" dirty="0"/>
              <a:t>Architectural:		Chris Karper</a:t>
            </a:r>
          </a:p>
          <a:p>
            <a:pPr lvl="1"/>
            <a:r>
              <a:rPr lang="en-US" dirty="0"/>
              <a:t>Landscape:		Steve Sullivan</a:t>
            </a:r>
          </a:p>
          <a:p>
            <a:pPr lvl="1"/>
            <a:r>
              <a:rPr lang="en-US" dirty="0"/>
              <a:t>Communications:	Perry King</a:t>
            </a:r>
          </a:p>
        </p:txBody>
      </p:sp>
    </p:spTree>
    <p:extLst>
      <p:ext uri="{BB962C8B-B14F-4D97-AF65-F5344CB8AC3E}">
        <p14:creationId xmlns:p14="http://schemas.microsoft.com/office/powerpoint/2010/main" val="394976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325369"/>
            <a:ext cx="3276451" cy="1956841"/>
          </a:xfrm>
        </p:spPr>
        <p:txBody>
          <a:bodyPr anchor="b">
            <a:normAutofit/>
          </a:bodyPr>
          <a:lstStyle/>
          <a:p>
            <a:r>
              <a:rPr lang="en-US" sz="4000" dirty="0"/>
              <a:t>Opportunities &amp; Open Positions</a:t>
            </a:r>
          </a:p>
        </p:txBody>
      </p:sp>
      <p:sp>
        <p:nvSpPr>
          <p:cNvPr id="1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60" y="2586994"/>
            <a:ext cx="2606040" cy="18288"/>
          </a:xfrm>
          <a:custGeom>
            <a:avLst/>
            <a:gdLst>
              <a:gd name="connsiteX0" fmla="*/ 0 w 2606040"/>
              <a:gd name="connsiteY0" fmla="*/ 0 h 18288"/>
              <a:gd name="connsiteX1" fmla="*/ 625450 w 2606040"/>
              <a:gd name="connsiteY1" fmla="*/ 0 h 18288"/>
              <a:gd name="connsiteX2" fmla="*/ 1224839 w 2606040"/>
              <a:gd name="connsiteY2" fmla="*/ 0 h 18288"/>
              <a:gd name="connsiteX3" fmla="*/ 1824228 w 2606040"/>
              <a:gd name="connsiteY3" fmla="*/ 0 h 18288"/>
              <a:gd name="connsiteX4" fmla="*/ 2606040 w 2606040"/>
              <a:gd name="connsiteY4" fmla="*/ 0 h 18288"/>
              <a:gd name="connsiteX5" fmla="*/ 2606040 w 2606040"/>
              <a:gd name="connsiteY5" fmla="*/ 18288 h 18288"/>
              <a:gd name="connsiteX6" fmla="*/ 1902409 w 2606040"/>
              <a:gd name="connsiteY6" fmla="*/ 18288 h 18288"/>
              <a:gd name="connsiteX7" fmla="*/ 1276960 w 2606040"/>
              <a:gd name="connsiteY7" fmla="*/ 18288 h 18288"/>
              <a:gd name="connsiteX8" fmla="*/ 677570 w 2606040"/>
              <a:gd name="connsiteY8" fmla="*/ 18288 h 18288"/>
              <a:gd name="connsiteX9" fmla="*/ 0 w 2606040"/>
              <a:gd name="connsiteY9" fmla="*/ 18288 h 18288"/>
              <a:gd name="connsiteX10" fmla="*/ 0 w 2606040"/>
              <a:gd name="connsiteY10" fmla="*/ 0 h 18288"/>
              <a:gd name="connsiteX0" fmla="*/ 0 w 2606040"/>
              <a:gd name="connsiteY0" fmla="*/ 0 h 18288"/>
              <a:gd name="connsiteX1" fmla="*/ 599389 w 2606040"/>
              <a:gd name="connsiteY1" fmla="*/ 0 h 18288"/>
              <a:gd name="connsiteX2" fmla="*/ 1303020 w 2606040"/>
              <a:gd name="connsiteY2" fmla="*/ 0 h 18288"/>
              <a:gd name="connsiteX3" fmla="*/ 1876349 w 2606040"/>
              <a:gd name="connsiteY3" fmla="*/ 0 h 18288"/>
              <a:gd name="connsiteX4" fmla="*/ 2606040 w 2606040"/>
              <a:gd name="connsiteY4" fmla="*/ 0 h 18288"/>
              <a:gd name="connsiteX5" fmla="*/ 2606040 w 2606040"/>
              <a:gd name="connsiteY5" fmla="*/ 18288 h 18288"/>
              <a:gd name="connsiteX6" fmla="*/ 1980590 w 2606040"/>
              <a:gd name="connsiteY6" fmla="*/ 18288 h 18288"/>
              <a:gd name="connsiteX7" fmla="*/ 1276960 w 2606040"/>
              <a:gd name="connsiteY7" fmla="*/ 18288 h 18288"/>
              <a:gd name="connsiteX8" fmla="*/ 651510 w 2606040"/>
              <a:gd name="connsiteY8" fmla="*/ 18288 h 18288"/>
              <a:gd name="connsiteX9" fmla="*/ 0 w 2606040"/>
              <a:gd name="connsiteY9" fmla="*/ 18288 h 18288"/>
              <a:gd name="connsiteX10" fmla="*/ 0 w 2606040"/>
              <a:gd name="connsiteY1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06040" h="18288" fill="none" extrusionOk="0">
                <a:moveTo>
                  <a:pt x="0" y="0"/>
                </a:moveTo>
                <a:cubicBezTo>
                  <a:pt x="211079" y="-22080"/>
                  <a:pt x="479378" y="-26537"/>
                  <a:pt x="625450" y="0"/>
                </a:cubicBezTo>
                <a:cubicBezTo>
                  <a:pt x="925937" y="-4758"/>
                  <a:pt x="973176" y="15739"/>
                  <a:pt x="1224839" y="0"/>
                </a:cubicBezTo>
                <a:cubicBezTo>
                  <a:pt x="1479663" y="-11328"/>
                  <a:pt x="1566636" y="18697"/>
                  <a:pt x="1824228" y="0"/>
                </a:cubicBezTo>
                <a:cubicBezTo>
                  <a:pt x="2086799" y="-72665"/>
                  <a:pt x="2306223" y="-891"/>
                  <a:pt x="2606040" y="0"/>
                </a:cubicBezTo>
                <a:cubicBezTo>
                  <a:pt x="2606645" y="4461"/>
                  <a:pt x="2607031" y="13181"/>
                  <a:pt x="2606040" y="18288"/>
                </a:cubicBezTo>
                <a:cubicBezTo>
                  <a:pt x="2260204" y="29342"/>
                  <a:pt x="2175708" y="5614"/>
                  <a:pt x="1902409" y="18288"/>
                </a:cubicBezTo>
                <a:cubicBezTo>
                  <a:pt x="1638502" y="41064"/>
                  <a:pt x="1460923" y="-16269"/>
                  <a:pt x="1276960" y="18288"/>
                </a:cubicBezTo>
                <a:cubicBezTo>
                  <a:pt x="1057717" y="14361"/>
                  <a:pt x="867956" y="2320"/>
                  <a:pt x="677570" y="18288"/>
                </a:cubicBezTo>
                <a:cubicBezTo>
                  <a:pt x="457951" y="33373"/>
                  <a:pt x="189752" y="55388"/>
                  <a:pt x="0" y="18288"/>
                </a:cubicBezTo>
                <a:cubicBezTo>
                  <a:pt x="1586" y="13022"/>
                  <a:pt x="-95" y="4569"/>
                  <a:pt x="0" y="0"/>
                </a:cubicBezTo>
                <a:close/>
              </a:path>
              <a:path w="2606040" h="18288" stroke="0" extrusionOk="0">
                <a:moveTo>
                  <a:pt x="0" y="0"/>
                </a:moveTo>
                <a:cubicBezTo>
                  <a:pt x="172759" y="3236"/>
                  <a:pt x="361166" y="-13413"/>
                  <a:pt x="599389" y="0"/>
                </a:cubicBezTo>
                <a:cubicBezTo>
                  <a:pt x="841226" y="37042"/>
                  <a:pt x="968991" y="14587"/>
                  <a:pt x="1303020" y="0"/>
                </a:cubicBezTo>
                <a:cubicBezTo>
                  <a:pt x="1643101" y="-7120"/>
                  <a:pt x="1717813" y="7213"/>
                  <a:pt x="1876349" y="0"/>
                </a:cubicBezTo>
                <a:cubicBezTo>
                  <a:pt x="2036762" y="-14138"/>
                  <a:pt x="2426397" y="-4451"/>
                  <a:pt x="2606040" y="0"/>
                </a:cubicBezTo>
                <a:cubicBezTo>
                  <a:pt x="2606314" y="8448"/>
                  <a:pt x="2606550" y="14527"/>
                  <a:pt x="2606040" y="18288"/>
                </a:cubicBezTo>
                <a:cubicBezTo>
                  <a:pt x="2344840" y="2643"/>
                  <a:pt x="2192043" y="7399"/>
                  <a:pt x="1980590" y="18288"/>
                </a:cubicBezTo>
                <a:cubicBezTo>
                  <a:pt x="1783984" y="-9745"/>
                  <a:pt x="1487673" y="45908"/>
                  <a:pt x="1276960" y="18288"/>
                </a:cubicBezTo>
                <a:cubicBezTo>
                  <a:pt x="1088134" y="-41257"/>
                  <a:pt x="877974" y="49968"/>
                  <a:pt x="651510" y="18288"/>
                </a:cubicBezTo>
                <a:cubicBezTo>
                  <a:pt x="430798" y="-27764"/>
                  <a:pt x="132889" y="-33467"/>
                  <a:pt x="0" y="18288"/>
                </a:cubicBezTo>
                <a:cubicBezTo>
                  <a:pt x="212" y="10845"/>
                  <a:pt x="-833" y="6193"/>
                  <a:pt x="0" y="0"/>
                </a:cubicBezTo>
                <a:close/>
              </a:path>
              <a:path w="2606040" h="18288" fill="none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27712" y="6878"/>
                  <a:pt x="971143" y="7084"/>
                  <a:pt x="1224839" y="0"/>
                </a:cubicBezTo>
                <a:cubicBezTo>
                  <a:pt x="1477775" y="-16815"/>
                  <a:pt x="1569904" y="19146"/>
                  <a:pt x="1824228" y="0"/>
                </a:cubicBezTo>
                <a:cubicBezTo>
                  <a:pt x="2055206" y="24867"/>
                  <a:pt x="2317192" y="-62872"/>
                  <a:pt x="2606040" y="0"/>
                </a:cubicBezTo>
                <a:cubicBezTo>
                  <a:pt x="2606166" y="3680"/>
                  <a:pt x="2606905" y="11461"/>
                  <a:pt x="2606040" y="18288"/>
                </a:cubicBezTo>
                <a:cubicBezTo>
                  <a:pt x="2234648" y="26976"/>
                  <a:pt x="2180202" y="-10361"/>
                  <a:pt x="1902409" y="18288"/>
                </a:cubicBezTo>
                <a:cubicBezTo>
                  <a:pt x="1635562" y="47194"/>
                  <a:pt x="1477339" y="4794"/>
                  <a:pt x="1276960" y="18288"/>
                </a:cubicBezTo>
                <a:cubicBezTo>
                  <a:pt x="1058094" y="66922"/>
                  <a:pt x="904206" y="-20636"/>
                  <a:pt x="677570" y="18288"/>
                </a:cubicBezTo>
                <a:cubicBezTo>
                  <a:pt x="485746" y="14713"/>
                  <a:pt x="195925" y="33005"/>
                  <a:pt x="0" y="18288"/>
                </a:cubicBezTo>
                <a:cubicBezTo>
                  <a:pt x="1168" y="12774"/>
                  <a:pt x="-229" y="374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custGeom>
                    <a:avLst/>
                    <a:gdLst>
                      <a:gd name="connsiteX0" fmla="*/ 0 w 2606040"/>
                      <a:gd name="connsiteY0" fmla="*/ 0 h 18288"/>
                      <a:gd name="connsiteX1" fmla="*/ 625450 w 2606040"/>
                      <a:gd name="connsiteY1" fmla="*/ 0 h 18288"/>
                      <a:gd name="connsiteX2" fmla="*/ 1224839 w 2606040"/>
                      <a:gd name="connsiteY2" fmla="*/ 0 h 18288"/>
                      <a:gd name="connsiteX3" fmla="*/ 1824228 w 2606040"/>
                      <a:gd name="connsiteY3" fmla="*/ 0 h 18288"/>
                      <a:gd name="connsiteX4" fmla="*/ 2606040 w 2606040"/>
                      <a:gd name="connsiteY4" fmla="*/ 0 h 18288"/>
                      <a:gd name="connsiteX5" fmla="*/ 2606040 w 2606040"/>
                      <a:gd name="connsiteY5" fmla="*/ 18288 h 18288"/>
                      <a:gd name="connsiteX6" fmla="*/ 1902409 w 2606040"/>
                      <a:gd name="connsiteY6" fmla="*/ 18288 h 18288"/>
                      <a:gd name="connsiteX7" fmla="*/ 1276960 w 2606040"/>
                      <a:gd name="connsiteY7" fmla="*/ 18288 h 18288"/>
                      <a:gd name="connsiteX8" fmla="*/ 677570 w 2606040"/>
                      <a:gd name="connsiteY8" fmla="*/ 18288 h 18288"/>
                      <a:gd name="connsiteX9" fmla="*/ 0 w 2606040"/>
                      <a:gd name="connsiteY9" fmla="*/ 18288 h 18288"/>
                      <a:gd name="connsiteX10" fmla="*/ 0 w 2606040"/>
                      <a:gd name="connsiteY10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606040" h="18288" fill="none" extrusionOk="0">
                        <a:moveTo>
                          <a:pt x="0" y="0"/>
                        </a:moveTo>
                        <a:cubicBezTo>
                          <a:pt x="266776" y="-600"/>
                          <a:pt x="322756" y="3201"/>
                          <a:pt x="625450" y="0"/>
                        </a:cubicBezTo>
                        <a:cubicBezTo>
                          <a:pt x="928144" y="-3201"/>
                          <a:pt x="968141" y="9269"/>
                          <a:pt x="1224839" y="0"/>
                        </a:cubicBezTo>
                        <a:cubicBezTo>
                          <a:pt x="1481537" y="-9269"/>
                          <a:pt x="1569059" y="21947"/>
                          <a:pt x="1824228" y="0"/>
                        </a:cubicBezTo>
                        <a:cubicBezTo>
                          <a:pt x="2079397" y="-21947"/>
                          <a:pt x="2326053" y="-10194"/>
                          <a:pt x="2606040" y="0"/>
                        </a:cubicBezTo>
                        <a:cubicBezTo>
                          <a:pt x="2605462" y="4771"/>
                          <a:pt x="2606793" y="12323"/>
                          <a:pt x="2606040" y="18288"/>
                        </a:cubicBezTo>
                        <a:cubicBezTo>
                          <a:pt x="2256758" y="31410"/>
                          <a:pt x="2173673" y="-12878"/>
                          <a:pt x="1902409" y="18288"/>
                        </a:cubicBezTo>
                        <a:cubicBezTo>
                          <a:pt x="1631145" y="49454"/>
                          <a:pt x="1461378" y="5466"/>
                          <a:pt x="1276960" y="18288"/>
                        </a:cubicBezTo>
                        <a:cubicBezTo>
                          <a:pt x="1092542" y="31110"/>
                          <a:pt x="890442" y="13213"/>
                          <a:pt x="677570" y="18288"/>
                        </a:cubicBezTo>
                        <a:cubicBezTo>
                          <a:pt x="464698" y="23364"/>
                          <a:pt x="187648" y="35837"/>
                          <a:pt x="0" y="18288"/>
                        </a:cubicBezTo>
                        <a:cubicBezTo>
                          <a:pt x="841" y="12879"/>
                          <a:pt x="-726" y="3977"/>
                          <a:pt x="0" y="0"/>
                        </a:cubicBezTo>
                        <a:close/>
                      </a:path>
                      <a:path w="2606040" h="18288" stroke="0" extrusionOk="0">
                        <a:moveTo>
                          <a:pt x="0" y="0"/>
                        </a:moveTo>
                        <a:cubicBezTo>
                          <a:pt x="197231" y="3803"/>
                          <a:pt x="358914" y="-9291"/>
                          <a:pt x="599389" y="0"/>
                        </a:cubicBezTo>
                        <a:cubicBezTo>
                          <a:pt x="839864" y="9291"/>
                          <a:pt x="979371" y="8509"/>
                          <a:pt x="1303020" y="0"/>
                        </a:cubicBezTo>
                        <a:cubicBezTo>
                          <a:pt x="1626669" y="-8509"/>
                          <a:pt x="1726300" y="7440"/>
                          <a:pt x="1876349" y="0"/>
                        </a:cubicBezTo>
                        <a:cubicBezTo>
                          <a:pt x="2026398" y="-7440"/>
                          <a:pt x="2430712" y="17957"/>
                          <a:pt x="2606040" y="0"/>
                        </a:cubicBezTo>
                        <a:cubicBezTo>
                          <a:pt x="2605426" y="8857"/>
                          <a:pt x="2606544" y="13619"/>
                          <a:pt x="2606040" y="18288"/>
                        </a:cubicBezTo>
                        <a:cubicBezTo>
                          <a:pt x="2393024" y="2241"/>
                          <a:pt x="2191161" y="39259"/>
                          <a:pt x="1980590" y="18288"/>
                        </a:cubicBezTo>
                        <a:cubicBezTo>
                          <a:pt x="1770019" y="-2683"/>
                          <a:pt x="1476440" y="36114"/>
                          <a:pt x="1276960" y="18288"/>
                        </a:cubicBezTo>
                        <a:cubicBezTo>
                          <a:pt x="1077480" y="463"/>
                          <a:pt x="880988" y="42125"/>
                          <a:pt x="651510" y="18288"/>
                        </a:cubicBezTo>
                        <a:cubicBezTo>
                          <a:pt x="422032" y="-5549"/>
                          <a:pt x="130744" y="-1947"/>
                          <a:pt x="0" y="18288"/>
                        </a:cubicBezTo>
                        <a:cubicBezTo>
                          <a:pt x="-487" y="10816"/>
                          <a:pt x="-839" y="605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00" y="2872899"/>
            <a:ext cx="3276451" cy="3320668"/>
          </a:xfrm>
        </p:spPr>
        <p:txBody>
          <a:bodyPr>
            <a:normAutofit/>
          </a:bodyPr>
          <a:lstStyle/>
          <a:p>
            <a:pPr lvl="1"/>
            <a:r>
              <a:rPr lang="en-US" sz="1900" dirty="0"/>
              <a:t>Vice President</a:t>
            </a:r>
          </a:p>
          <a:p>
            <a:pPr lvl="1"/>
            <a:endParaRPr lang="en-US" sz="1900" dirty="0"/>
          </a:p>
          <a:p>
            <a:pPr lvl="1"/>
            <a:r>
              <a:rPr lang="en-US" sz="1900" dirty="0"/>
              <a:t>Social Committee Chair</a:t>
            </a:r>
          </a:p>
          <a:p>
            <a:pPr lvl="1"/>
            <a:endParaRPr lang="en-US" sz="1900" dirty="0"/>
          </a:p>
          <a:p>
            <a:pPr lvl="1"/>
            <a:r>
              <a:rPr lang="en-US" sz="1900" dirty="0"/>
              <a:t>President (Jan 2024)</a:t>
            </a:r>
          </a:p>
          <a:p>
            <a:pPr lvl="1"/>
            <a:endParaRPr lang="en-US" sz="1900" dirty="0"/>
          </a:p>
          <a:p>
            <a:pPr lvl="1"/>
            <a:r>
              <a:rPr lang="en-US" sz="1900" dirty="0"/>
              <a:t>Treasurer (Jan 2024)</a:t>
            </a:r>
          </a:p>
        </p:txBody>
      </p:sp>
      <p:pic>
        <p:nvPicPr>
          <p:cNvPr id="5" name="Picture 4" descr="A person holding a sign&#10;&#10;Description automatically generated">
            <a:extLst>
              <a:ext uri="{FF2B5EF4-FFF2-40B4-BE49-F238E27FC236}">
                <a16:creationId xmlns:a16="http://schemas.microsoft.com/office/drawing/2014/main" id="{D1F344D7-84F4-4BAB-B8BA-414485AF02A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23715" r="19864"/>
          <a:stretch/>
        </p:blipFill>
        <p:spPr>
          <a:xfrm>
            <a:off x="3983776" y="10"/>
            <a:ext cx="5159081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D4119E4-A20B-41AE-A8F7-B76FFA21BB4D}"/>
              </a:ext>
            </a:extLst>
          </p:cNvPr>
          <p:cNvSpPr txBox="1"/>
          <p:nvPr/>
        </p:nvSpPr>
        <p:spPr>
          <a:xfrm>
            <a:off x="6957184" y="6657945"/>
            <a:ext cx="218681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 dirty="0">
                <a:solidFill>
                  <a:srgbClr val="FFFFFF"/>
                </a:solidFill>
                <a:hlinkClick r:id="rId4" tooltip="http://www.flickr.com/photos/48558963@N05/8515183496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 dirty="0">
                <a:solidFill>
                  <a:srgbClr val="FFFFFF"/>
                </a:solidFill>
              </a:rPr>
              <a:t> by Unknown Author is licensed under </a:t>
            </a:r>
            <a:r>
              <a:rPr lang="en-US" sz="700" dirty="0">
                <a:solidFill>
                  <a:srgbClr val="FFFFFF"/>
                </a:solidFill>
                <a:hlinkClick r:id="rId5" tooltip="https://creativecommons.org/licenses/by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endParaRPr lang="en-US" sz="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861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777874"/>
          </a:xfrm>
        </p:spPr>
        <p:txBody>
          <a:bodyPr/>
          <a:lstStyle/>
          <a:p>
            <a:r>
              <a:rPr lang="en-US" dirty="0"/>
              <a:t>2022 HOA Completed Projects</a:t>
            </a:r>
          </a:p>
        </p:txBody>
      </p:sp>
      <p:sp>
        <p:nvSpPr>
          <p:cNvPr id="5" name="Rectangle 4"/>
          <p:cNvSpPr/>
          <p:nvPr/>
        </p:nvSpPr>
        <p:spPr>
          <a:xfrm>
            <a:off x="629841" y="1295400"/>
            <a:ext cx="78867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Replaced approximately 100’ of sidewalk along Victory Hills Way and 70’ of sidewalk along Prothero ($12,400)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Planted ornamental grass along the path to the tot lot and several new trees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363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777874"/>
          </a:xfrm>
        </p:spPr>
        <p:txBody>
          <a:bodyPr/>
          <a:lstStyle/>
          <a:p>
            <a:r>
              <a:rPr lang="en-US" dirty="0"/>
              <a:t>Financial Review</a:t>
            </a:r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BFB3791D-906A-40A1-AF25-F70670BBA1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1413038"/>
              </p:ext>
            </p:extLst>
          </p:nvPr>
        </p:nvGraphicFramePr>
        <p:xfrm>
          <a:off x="619681" y="1371600"/>
          <a:ext cx="6448425" cy="299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3116615" imgH="1516293" progId="Excel.Sheet.12">
                  <p:embed/>
                </p:oleObj>
              </mc:Choice>
              <mc:Fallback>
                <p:oleObj name="Worksheet" r:id="rId3" imgW="3116615" imgH="1516293" progId="Excel.Sheet.12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BFB3791D-906A-40A1-AF25-F70670BBA13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9681" y="1371600"/>
                        <a:ext cx="6448425" cy="2995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Content Placeholder 4">
            <a:extLst>
              <a:ext uri="{FF2B5EF4-FFF2-40B4-BE49-F238E27FC236}">
                <a16:creationId xmlns:a16="http://schemas.microsoft.com/office/drawing/2014/main" id="{304A2FD0-F8C9-458D-A292-80DAAAED8A85}"/>
              </a:ext>
            </a:extLst>
          </p:cNvPr>
          <p:cNvSpPr txBox="1">
            <a:spLocks/>
          </p:cNvSpPr>
          <p:nvPr/>
        </p:nvSpPr>
        <p:spPr>
          <a:xfrm>
            <a:off x="629842" y="4724400"/>
            <a:ext cx="7886699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/>
              <a:t>In 2024, annual dues will increase 10% ($175/quarter) </a:t>
            </a:r>
            <a:r>
              <a:rPr lang="en-US" sz="2000" dirty="0"/>
              <a:t>as a result of higher fees for Lawn Maintenance due to increased labor rates, fuel costs and inflation.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99856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777874"/>
          </a:xfrm>
        </p:spPr>
        <p:txBody>
          <a:bodyPr/>
          <a:lstStyle/>
          <a:p>
            <a:r>
              <a:rPr lang="en-US" dirty="0"/>
              <a:t>2023 Key Dates</a:t>
            </a:r>
          </a:p>
        </p:txBody>
      </p:sp>
      <p:sp>
        <p:nvSpPr>
          <p:cNvPr id="5" name="Rectangle 4"/>
          <p:cNvSpPr/>
          <p:nvPr/>
        </p:nvSpPr>
        <p:spPr>
          <a:xfrm>
            <a:off x="629841" y="1295400"/>
            <a:ext cx="78867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Yard Waste: Collected every other week on Thursday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Begins April 13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Ends December 7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Pick up will be shifted one day due to holidays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July 4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week – pick up on Friday, July 7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Thanksgiving week – pick up on Friday, Nov 24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6075" indent="-346075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Bulk Trash: Collected twice a year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Saturday, April 29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>
              <a:buFont typeface="+mj-lt"/>
              <a:buAutoNum type="alphaLcParenR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Saturday, Sept 23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 more detailed information, please visit the Trash page on the website: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https://jennaestates.weebly.com/trash.html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467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777874"/>
          </a:xfrm>
        </p:spPr>
        <p:txBody>
          <a:bodyPr/>
          <a:lstStyle/>
          <a:p>
            <a:r>
              <a:rPr lang="en-US" dirty="0"/>
              <a:t>2023 HOA Planned Projects</a:t>
            </a:r>
          </a:p>
        </p:txBody>
      </p:sp>
      <p:sp>
        <p:nvSpPr>
          <p:cNvPr id="5" name="Rectangle 4"/>
          <p:cNvSpPr/>
          <p:nvPr/>
        </p:nvSpPr>
        <p:spPr>
          <a:xfrm>
            <a:off x="629841" y="1295400"/>
            <a:ext cx="7886700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Reserve Study ($1,800)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state of Maryland recently passed a mandate (house bill 107) that every HOA and Condo Association in the state complete a reserve study before October 2023 if they have not completed one in the last three years.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 reserve study evaluates the Association-owned land and elements to determine a deferred maintenance/replacement schedule and provides a financial projection for the annual reserves account to be able to handle these expenses.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mandate requires that each Association’s reserve account be caught up to the financial schedule prescribed in the respective study within three years of the study’s completion.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state also mandates each Association obtain a new reserve study every five years to guide reserve fund savings and element repair/replacement.</a:t>
            </a:r>
          </a:p>
          <a:p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6075" indent="-346075">
              <a:buFont typeface="+mj-lt"/>
              <a:buAutoNum type="arabicPeriod" startAt="2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Tot Lot (Spring)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Repaint lines on basketball court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Refresh mulch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643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777874"/>
          </a:xfrm>
        </p:spPr>
        <p:txBody>
          <a:bodyPr/>
          <a:lstStyle/>
          <a:p>
            <a:r>
              <a:rPr lang="en-US" dirty="0"/>
              <a:t>Social Committee:  2023 Plans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>
          <a:xfrm>
            <a:off x="629841" y="1371600"/>
            <a:ext cx="78867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THANK YOU Bethany Brisentine for volunteering and leading our</a:t>
            </a:r>
          </a:p>
          <a:p>
            <a:pPr marL="0" indent="0" algn="l">
              <a:buNone/>
            </a:pPr>
            <a:endParaRPr lang="en-US" sz="2000" b="1" i="0" dirty="0">
              <a:effectLst/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400" b="1" i="0" dirty="0">
                <a:effectLst/>
                <a:latin typeface="Arial" panose="020B0604020202020204" pitchFamily="34" charset="0"/>
              </a:rPr>
              <a:t>Easter Egg Hunt / Spring Fling 2023</a:t>
            </a:r>
          </a:p>
          <a:p>
            <a:pPr marL="0" indent="0" algn="ctr">
              <a:buNone/>
            </a:pPr>
            <a:r>
              <a:rPr lang="en-US" sz="2400" b="1" i="0" dirty="0">
                <a:effectLst/>
                <a:latin typeface="Arial" panose="020B0604020202020204" pitchFamily="34" charset="0"/>
              </a:rPr>
              <a:t>Sunday, April 2nd, 4:00 - 6:00 PM at the Tot Lot</a:t>
            </a:r>
            <a:endParaRPr lang="en-US" sz="2400" dirty="0"/>
          </a:p>
          <a:p>
            <a:pPr marL="0" indent="0" algn="ctr">
              <a:buNone/>
            </a:pPr>
            <a:r>
              <a:rPr lang="en-US" sz="1800" b="0" i="0" dirty="0">
                <a:effectLst/>
                <a:latin typeface="Arial" panose="020B0604020202020204" pitchFamily="34" charset="0"/>
              </a:rPr>
              <a:t>(</a:t>
            </a:r>
            <a:r>
              <a:rPr lang="en-US" sz="1800" b="0" i="1" dirty="0">
                <a:effectLst/>
                <a:latin typeface="Arial" panose="020B0604020202020204" pitchFamily="34" charset="0"/>
              </a:rPr>
              <a:t>rain date Sunday April 16th, same time</a:t>
            </a:r>
            <a:r>
              <a:rPr lang="en-US" sz="1800" b="0" i="0" dirty="0">
                <a:effectLst/>
                <a:latin typeface="Arial" panose="020B0604020202020204" pitchFamily="34" charset="0"/>
              </a:rPr>
              <a:t>)</a:t>
            </a:r>
          </a:p>
          <a:p>
            <a:pPr marL="0" indent="0" algn="ctr">
              <a:buNone/>
            </a:pPr>
            <a:endParaRPr lang="en-US" sz="1800" b="0" i="0" dirty="0"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Includes pizza, an egg hunt, crafts, bubble station, and sidewalk chalk for the kids to enjoy.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We are also asking for volunteers to help with setup as well as provide folding tables, beverages/kid-friendly drinks, etc.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Details are in </a:t>
            </a:r>
            <a:r>
              <a:rPr lang="en-US" sz="2000" b="1" i="0" u="none" strike="noStrike" dirty="0"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Signup Genius Link</a:t>
            </a:r>
            <a:r>
              <a:rPr lang="en-US" sz="2000" b="0" i="0" dirty="0">
                <a:effectLst/>
                <a:latin typeface="Arial" panose="020B0604020202020204" pitchFamily="34" charset="0"/>
              </a:rPr>
              <a:t> - Please RSVP by March 25th.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14590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777874"/>
          </a:xfrm>
        </p:spPr>
        <p:txBody>
          <a:bodyPr/>
          <a:lstStyle/>
          <a:p>
            <a:r>
              <a:rPr lang="en-US" dirty="0"/>
              <a:t>Social Committee:  2023 Plans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>
          <a:xfrm>
            <a:off x="629841" y="1371600"/>
            <a:ext cx="78867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Other Planned Events:</a:t>
            </a:r>
          </a:p>
          <a:p>
            <a:pPr lvl="1"/>
            <a:r>
              <a:rPr lang="en-US" sz="2000" dirty="0"/>
              <a:t>Kona Ice Truck – June 15</a:t>
            </a:r>
            <a:r>
              <a:rPr lang="en-US" sz="2000" baseline="30000" dirty="0"/>
              <a:t>th</a:t>
            </a:r>
            <a:r>
              <a:rPr lang="en-US" sz="2000" dirty="0"/>
              <a:t> (Thank you Chris Karper!)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Future events to be planned by a new Social Committee or individual event volunteers:</a:t>
            </a:r>
          </a:p>
          <a:p>
            <a:pPr lvl="1"/>
            <a:r>
              <a:rPr lang="en-US" sz="2000" dirty="0"/>
              <a:t>Fall Party / Halloween Costume Parade – October</a:t>
            </a:r>
          </a:p>
          <a:p>
            <a:pPr marL="0" indent="0">
              <a:buNone/>
            </a:pPr>
            <a:endParaRPr lang="en-US" sz="2300" dirty="0"/>
          </a:p>
          <a:p>
            <a:pPr marL="0" indent="0">
              <a:buNone/>
            </a:pPr>
            <a:r>
              <a:rPr lang="en-US" sz="2000" i="1" dirty="0"/>
              <a:t>No events will be planned unless there are volunteers</a:t>
            </a:r>
          </a:p>
        </p:txBody>
      </p:sp>
    </p:spTree>
    <p:extLst>
      <p:ext uri="{BB962C8B-B14F-4D97-AF65-F5344CB8AC3E}">
        <p14:creationId xmlns:p14="http://schemas.microsoft.com/office/powerpoint/2010/main" val="386519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HOA Proxies and Voting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HOA Board Member and Committee Chair</a:t>
            </a:r>
          </a:p>
          <a:p>
            <a:pPr lvl="1"/>
            <a:r>
              <a:rPr lang="en-US" dirty="0"/>
              <a:t>Vice President Open</a:t>
            </a:r>
          </a:p>
          <a:p>
            <a:pPr lvl="1"/>
            <a:r>
              <a:rPr lang="en-US" dirty="0"/>
              <a:t>Social Committee Chair Open</a:t>
            </a:r>
          </a:p>
          <a:p>
            <a:endParaRPr lang="en-US" dirty="0"/>
          </a:p>
          <a:p>
            <a:r>
              <a:rPr lang="en-US" sz="2000" dirty="0"/>
              <a:t>Change/Amend By-Laws</a:t>
            </a:r>
          </a:p>
          <a:p>
            <a:pPr lvl="1"/>
            <a:r>
              <a:rPr lang="en-US" dirty="0"/>
              <a:t>N/A</a:t>
            </a:r>
          </a:p>
          <a:p>
            <a:endParaRPr lang="en-US" dirty="0"/>
          </a:p>
          <a:p>
            <a:r>
              <a:rPr lang="en-US" sz="2000" dirty="0"/>
              <a:t>HOA Dues Increase </a:t>
            </a:r>
            <a:r>
              <a:rPr lang="en-US" sz="1800" dirty="0"/>
              <a:t>(by more than 10%)</a:t>
            </a:r>
          </a:p>
          <a:p>
            <a:pPr lvl="1"/>
            <a:r>
              <a:rPr lang="en-US" dirty="0"/>
              <a:t>N/A</a:t>
            </a:r>
          </a:p>
          <a:p>
            <a:endParaRPr lang="en-US" dirty="0"/>
          </a:p>
          <a:p>
            <a:r>
              <a:rPr lang="en-US" sz="2000" dirty="0"/>
              <a:t>Special Assessments </a:t>
            </a:r>
            <a:r>
              <a:rPr lang="en-US" sz="1800" dirty="0"/>
              <a:t>(For reasons other than damaged common area property, not covered by insurance)</a:t>
            </a:r>
          </a:p>
          <a:p>
            <a:pPr lvl="1"/>
            <a:r>
              <a:rPr lang="en-US" dirty="0"/>
              <a:t>N/A</a:t>
            </a:r>
          </a:p>
        </p:txBody>
      </p:sp>
    </p:spTree>
    <p:extLst>
      <p:ext uri="{BB962C8B-B14F-4D97-AF65-F5344CB8AC3E}">
        <p14:creationId xmlns:p14="http://schemas.microsoft.com/office/powerpoint/2010/main" val="1702250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2904</TotalTime>
  <Words>762</Words>
  <Application>Microsoft Office PowerPoint</Application>
  <PresentationFormat>On-screen Show (4:3)</PresentationFormat>
  <Paragraphs>113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Office Theme</vt:lpstr>
      <vt:lpstr>Microsoft Excel Worksheet</vt:lpstr>
      <vt:lpstr>Jenna Estates     March 21, 2023</vt:lpstr>
      <vt:lpstr>Opportunities &amp; Open Positions</vt:lpstr>
      <vt:lpstr>2022 HOA Completed Projects</vt:lpstr>
      <vt:lpstr>Financial Review</vt:lpstr>
      <vt:lpstr>2023 Key Dates</vt:lpstr>
      <vt:lpstr>2023 HOA Planned Projects</vt:lpstr>
      <vt:lpstr>Social Committee:  2023 Plans</vt:lpstr>
      <vt:lpstr>Social Committee:  2023 Plans</vt:lpstr>
      <vt:lpstr>HOA Proxies and Voting</vt:lpstr>
      <vt:lpstr>Questions</vt:lpstr>
      <vt:lpstr>About the HOA</vt:lpstr>
      <vt:lpstr>HOA Board and Committee Members</vt:lpstr>
    </vt:vector>
  </TitlesOfParts>
  <Company>Johns Hopkins University - Applied Physics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Prietz, Ronald C., Jr.</dc:creator>
  <cp:lastModifiedBy>Oles, Alyssa (She/Her)</cp:lastModifiedBy>
  <cp:revision>110</cp:revision>
  <cp:lastPrinted>2020-03-02T23:33:34Z</cp:lastPrinted>
  <dcterms:created xsi:type="dcterms:W3CDTF">2016-09-15T18:53:58Z</dcterms:created>
  <dcterms:modified xsi:type="dcterms:W3CDTF">2023-03-20T20:27:57Z</dcterms:modified>
</cp:coreProperties>
</file>