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82" r:id="rId6"/>
    <p:sldId id="276" r:id="rId7"/>
    <p:sldId id="262" r:id="rId8"/>
    <p:sldId id="283" r:id="rId9"/>
    <p:sldId id="279" r:id="rId10"/>
    <p:sldId id="259" r:id="rId11"/>
    <p:sldId id="261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91" autoAdjust="0"/>
  </p:normalViewPr>
  <p:slideViewPr>
    <p:cSldViewPr>
      <p:cViewPr varScale="1">
        <p:scale>
          <a:sx n="53" d="100"/>
          <a:sy n="53" d="100"/>
        </p:scale>
        <p:origin x="1658" y="38"/>
      </p:cViewPr>
      <p:guideLst>
        <p:guide orient="horz" pos="32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3C14E-2DA1-4F82-A290-53903A21864A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BACB-7046-4352-8B34-24ECE1033C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2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 was a 3K deficit</a:t>
            </a:r>
          </a:p>
          <a:p>
            <a:r>
              <a:rPr lang="en-US" dirty="0"/>
              <a:t>2017 under 1K deficit</a:t>
            </a:r>
          </a:p>
          <a:p>
            <a:r>
              <a:rPr lang="en-US" dirty="0"/>
              <a:t>2,200 dollars a month for the Mows</a:t>
            </a:r>
          </a:p>
          <a:p>
            <a:r>
              <a:rPr lang="en-US" dirty="0"/>
              <a:t>Extra 600 dollars for a mow</a:t>
            </a:r>
          </a:p>
          <a:p>
            <a:r>
              <a:rPr lang="en-US" dirty="0"/>
              <a:t>6,100 per Quarter for Trash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5BACB-7046-4352-8B34-24ECE1033C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5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9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9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0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9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7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2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7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8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140C-738C-44E5-8526-6E33DB5D8AC9}" type="datetimeFigureOut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BB3E-9DB8-44C8-8694-53A3033BB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0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18442"/>
            <a:ext cx="7886700" cy="4858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2C140C-738C-44E5-8526-6E33DB5D8AC9}" type="datetimeFigureOut">
              <a:rPr lang="en-US" smtClean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1FBB3E-9DB8-44C8-8694-53A3033BB3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1151709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" y="6189618"/>
            <a:ext cx="788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aHOA@gmail.com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924800" cy="5029200"/>
          </a:xfrm>
        </p:spPr>
        <p:txBody>
          <a:bodyPr>
            <a:normAutofit/>
          </a:bodyPr>
          <a:lstStyle/>
          <a:p>
            <a:r>
              <a:rPr lang="en-US" dirty="0"/>
              <a:t>Jenna Estates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MARCH 2,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HOA Meeting</a:t>
            </a:r>
          </a:p>
        </p:txBody>
      </p:sp>
    </p:spTree>
    <p:extLst>
      <p:ext uri="{BB962C8B-B14F-4D97-AF65-F5344CB8AC3E}">
        <p14:creationId xmlns:p14="http://schemas.microsoft.com/office/powerpoint/2010/main" val="74734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Landscape Committee:  2020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42" y="1295400"/>
            <a:ext cx="7886699" cy="4894263"/>
          </a:xfrm>
        </p:spPr>
        <p:txBody>
          <a:bodyPr>
            <a:normAutofit/>
          </a:bodyPr>
          <a:lstStyle/>
          <a:p>
            <a:r>
              <a:rPr lang="en-US" dirty="0"/>
              <a:t>Spring Cleanup</a:t>
            </a:r>
          </a:p>
          <a:p>
            <a:endParaRPr lang="en-US" dirty="0"/>
          </a:p>
          <a:p>
            <a:r>
              <a:rPr lang="en-US" dirty="0"/>
              <a:t>Gazebo Roof Repair/Replacement</a:t>
            </a:r>
          </a:p>
          <a:p>
            <a:endParaRPr lang="en-US" dirty="0"/>
          </a:p>
          <a:p>
            <a:r>
              <a:rPr lang="en-US" dirty="0"/>
              <a:t>Entrance Lighting</a:t>
            </a:r>
          </a:p>
        </p:txBody>
      </p:sp>
    </p:spTree>
    <p:extLst>
      <p:ext uri="{BB962C8B-B14F-4D97-AF65-F5344CB8AC3E}">
        <p14:creationId xmlns:p14="http://schemas.microsoft.com/office/powerpoint/2010/main" val="233186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Social Committee:  2020 Plans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629841" y="1371600"/>
            <a:ext cx="7886700" cy="3684588"/>
          </a:xfrm>
        </p:spPr>
        <p:txBody>
          <a:bodyPr/>
          <a:lstStyle/>
          <a:p>
            <a:r>
              <a:rPr lang="en-US" dirty="0"/>
              <a:t>Winter New Year Party</a:t>
            </a:r>
          </a:p>
          <a:p>
            <a:endParaRPr lang="en-US" dirty="0"/>
          </a:p>
          <a:p>
            <a:r>
              <a:rPr lang="en-US" dirty="0"/>
              <a:t>Spring Picnic &amp; Easter Egg Hunt (Saturday, March 28)</a:t>
            </a:r>
          </a:p>
          <a:p>
            <a:endParaRPr lang="en-US" dirty="0"/>
          </a:p>
          <a:p>
            <a:r>
              <a:rPr lang="en-US" dirty="0"/>
              <a:t>Summer Event</a:t>
            </a:r>
          </a:p>
          <a:p>
            <a:endParaRPr lang="en-US" dirty="0"/>
          </a:p>
          <a:p>
            <a:r>
              <a:rPr lang="en-US" dirty="0"/>
              <a:t>Fall Halloween Costume Contest and Chili Cook-Off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6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 Proxies and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HOA Board Member – Vice President</a:t>
            </a:r>
          </a:p>
          <a:p>
            <a:pPr lvl="1"/>
            <a:r>
              <a:rPr lang="en-US" dirty="0"/>
              <a:t>TBD</a:t>
            </a:r>
          </a:p>
          <a:p>
            <a:endParaRPr lang="en-US" dirty="0"/>
          </a:p>
          <a:p>
            <a:r>
              <a:rPr lang="en-US" dirty="0"/>
              <a:t>Change/Amend By-Laws</a:t>
            </a:r>
          </a:p>
          <a:p>
            <a:pPr lvl="1"/>
            <a:r>
              <a:rPr lang="en-US" dirty="0"/>
              <a:t>N/A</a:t>
            </a:r>
          </a:p>
          <a:p>
            <a:endParaRPr lang="en-US" dirty="0"/>
          </a:p>
          <a:p>
            <a:r>
              <a:rPr lang="en-US" dirty="0"/>
              <a:t>HOA Dues Increase </a:t>
            </a:r>
            <a:r>
              <a:rPr lang="en-US" sz="1800" dirty="0"/>
              <a:t>(by more than 10%)</a:t>
            </a:r>
          </a:p>
          <a:p>
            <a:pPr lvl="1"/>
            <a:r>
              <a:rPr lang="en-US" dirty="0"/>
              <a:t>N/A</a:t>
            </a:r>
          </a:p>
          <a:p>
            <a:endParaRPr lang="en-US" dirty="0"/>
          </a:p>
          <a:p>
            <a:r>
              <a:rPr lang="en-US" dirty="0"/>
              <a:t>Special Assessments </a:t>
            </a:r>
            <a:r>
              <a:rPr lang="en-US" sz="1800" dirty="0"/>
              <a:t>(For reasons other than damaged common area property, not covered by insurance)</a:t>
            </a:r>
          </a:p>
          <a:p>
            <a:pPr lvl="1"/>
            <a:r>
              <a:rPr lang="en-US" dirty="0"/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1702250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HOA Topics Discussed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Board Activities</a:t>
            </a:r>
          </a:p>
          <a:p>
            <a:pPr lvl="1"/>
            <a:r>
              <a:rPr lang="en-US" dirty="0"/>
              <a:t>Committee Activities </a:t>
            </a:r>
          </a:p>
          <a:p>
            <a:pPr lvl="1"/>
            <a:r>
              <a:rPr lang="en-US" dirty="0"/>
              <a:t>Financial Reporting</a:t>
            </a:r>
          </a:p>
          <a:p>
            <a:pPr lvl="1"/>
            <a:r>
              <a:rPr lang="en-US" dirty="0"/>
              <a:t>Voting Requirements</a:t>
            </a:r>
          </a:p>
          <a:p>
            <a:endParaRPr lang="en-US" dirty="0"/>
          </a:p>
          <a:p>
            <a:r>
              <a:rPr lang="en-US" dirty="0"/>
              <a:t>Please consider volunteering for a position on the HOA Board or HOA Committee</a:t>
            </a:r>
          </a:p>
          <a:p>
            <a:endParaRPr lang="en-US" dirty="0"/>
          </a:p>
          <a:p>
            <a:r>
              <a:rPr lang="en-US" dirty="0"/>
              <a:t>HOA Website:	</a:t>
            </a:r>
            <a:r>
              <a:rPr lang="en-US" dirty="0">
                <a:hlinkClick r:id="rId2"/>
              </a:rPr>
              <a:t>jennaestates.weebly.com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HOA Email:	</a:t>
            </a:r>
            <a:r>
              <a:rPr lang="en-US" dirty="0">
                <a:hlinkClick r:id="rId2"/>
              </a:rPr>
              <a:t>JennaHOA@gmail.com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83" y="2209800"/>
            <a:ext cx="6477567" cy="3824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4354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Est.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103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Basketball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84908"/>
            <a:ext cx="7886700" cy="6096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About Jenna Estates</a:t>
            </a:r>
          </a:p>
        </p:txBody>
      </p:sp>
    </p:spTree>
    <p:extLst>
      <p:ext uri="{BB962C8B-B14F-4D97-AF65-F5344CB8AC3E}">
        <p14:creationId xmlns:p14="http://schemas.microsoft.com/office/powerpoint/2010/main" val="235259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HOA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Jenna Estates Homeowners Association, Inc. (HOA)</a:t>
            </a:r>
          </a:p>
          <a:p>
            <a:pPr lvl="1"/>
            <a:r>
              <a:rPr lang="en-US" dirty="0"/>
              <a:t>Legal Entity – Nonprofit Corporation</a:t>
            </a:r>
          </a:p>
          <a:p>
            <a:pPr lvl="1"/>
            <a:r>
              <a:rPr lang="en-US" dirty="0"/>
              <a:t>Est. 2001 </a:t>
            </a:r>
          </a:p>
          <a:p>
            <a:endParaRPr lang="en-US" dirty="0"/>
          </a:p>
          <a:p>
            <a:r>
              <a:rPr lang="en-US" dirty="0"/>
              <a:t>HOA Purpose</a:t>
            </a:r>
          </a:p>
          <a:p>
            <a:pPr lvl="1"/>
            <a:r>
              <a:rPr lang="en-US" dirty="0"/>
              <a:t>Preserve value and amenities in the community</a:t>
            </a:r>
          </a:p>
          <a:p>
            <a:endParaRPr lang="en-US" dirty="0"/>
          </a:p>
          <a:p>
            <a:r>
              <a:rPr lang="en-US" dirty="0"/>
              <a:t>HOA Board Purpose</a:t>
            </a:r>
          </a:p>
          <a:p>
            <a:pPr lvl="1"/>
            <a:r>
              <a:rPr lang="en-US" dirty="0"/>
              <a:t>Collection and Disbursement of HOA Dues </a:t>
            </a:r>
          </a:p>
          <a:p>
            <a:pPr lvl="1"/>
            <a:r>
              <a:rPr lang="en-US" dirty="0"/>
              <a:t>Maintenance and Administration of Common Areas</a:t>
            </a:r>
          </a:p>
          <a:p>
            <a:pPr lvl="1"/>
            <a:r>
              <a:rPr lang="en-US" dirty="0"/>
              <a:t>Enforcement of Covenants and Restrictions, and By-Laws</a:t>
            </a:r>
          </a:p>
          <a:p>
            <a:endParaRPr lang="en-US" dirty="0"/>
          </a:p>
          <a:p>
            <a:r>
              <a:rPr lang="en-US" dirty="0"/>
              <a:t>HOA Website:	</a:t>
            </a:r>
            <a:r>
              <a:rPr lang="en-US" dirty="0">
                <a:hlinkClick r:id="rId2"/>
              </a:rPr>
              <a:t>jennaestates.weebly.com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HOA Email:	</a:t>
            </a:r>
            <a:r>
              <a:rPr lang="en-US" dirty="0">
                <a:hlinkClick r:id="rId3"/>
              </a:rPr>
              <a:t>JennaHOA@gmail.com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0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HOA Board and Committee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HOA Board</a:t>
            </a:r>
          </a:p>
          <a:p>
            <a:pPr lvl="1"/>
            <a:r>
              <a:rPr lang="en-US" dirty="0"/>
              <a:t>Alyssa Neumann		(President)</a:t>
            </a:r>
          </a:p>
          <a:p>
            <a:pPr lvl="1"/>
            <a:r>
              <a:rPr lang="en-US" dirty="0"/>
              <a:t>Mark Neumann		(Treasurer)</a:t>
            </a:r>
          </a:p>
          <a:p>
            <a:pPr lvl="1"/>
            <a:r>
              <a:rPr lang="en-US" dirty="0"/>
              <a:t>Beth Menendez		(Secretary)</a:t>
            </a:r>
          </a:p>
          <a:p>
            <a:pPr lvl="1"/>
            <a:r>
              <a:rPr lang="en-US" dirty="0"/>
              <a:t>Scott Davis			(Member at Large)</a:t>
            </a:r>
          </a:p>
          <a:p>
            <a:endParaRPr lang="en-US" dirty="0"/>
          </a:p>
          <a:p>
            <a:r>
              <a:rPr lang="en-US" dirty="0"/>
              <a:t>HOA Committees</a:t>
            </a:r>
          </a:p>
          <a:p>
            <a:pPr lvl="1"/>
            <a:r>
              <a:rPr lang="en-US" dirty="0"/>
              <a:t>Chris Karper			(Architectural)</a:t>
            </a:r>
          </a:p>
          <a:p>
            <a:pPr lvl="1"/>
            <a:r>
              <a:rPr lang="en-US" dirty="0"/>
              <a:t>Kerry Fosko			(Landscape)</a:t>
            </a:r>
          </a:p>
          <a:p>
            <a:pPr lvl="1"/>
            <a:r>
              <a:rPr lang="en-US" dirty="0"/>
              <a:t>Karena Wickersham		(Social)</a:t>
            </a:r>
          </a:p>
          <a:p>
            <a:pPr lvl="1"/>
            <a:r>
              <a:rPr lang="en-US" dirty="0"/>
              <a:t>Perry King			(Website)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Open Position</a:t>
            </a:r>
          </a:p>
          <a:p>
            <a:pPr lvl="1"/>
            <a:r>
              <a:rPr lang="en-US" dirty="0"/>
              <a:t>Vice President</a:t>
            </a:r>
          </a:p>
        </p:txBody>
      </p:sp>
    </p:spTree>
    <p:extLst>
      <p:ext uri="{BB962C8B-B14F-4D97-AF65-F5344CB8AC3E}">
        <p14:creationId xmlns:p14="http://schemas.microsoft.com/office/powerpoint/2010/main" val="154086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Financial Review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9842" y="1295400"/>
            <a:ext cx="3868340" cy="447675"/>
          </a:xfrm>
        </p:spPr>
        <p:txBody>
          <a:bodyPr>
            <a:normAutofit/>
          </a:bodyPr>
          <a:lstStyle/>
          <a:p>
            <a:pPr algn="l"/>
            <a:r>
              <a:rPr lang="en-US" sz="2100" dirty="0"/>
              <a:t>Actual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1905000"/>
            <a:ext cx="3868340" cy="3684588"/>
          </a:xfrm>
        </p:spPr>
        <p:txBody>
          <a:bodyPr/>
          <a:lstStyle/>
          <a:p>
            <a:r>
              <a:rPr lang="en-US" dirty="0"/>
              <a:t>Revenues $61,234</a:t>
            </a:r>
          </a:p>
          <a:p>
            <a:pPr lvl="1"/>
            <a:r>
              <a:rPr lang="en-US" dirty="0"/>
              <a:t>103 Houses</a:t>
            </a:r>
          </a:p>
          <a:p>
            <a:pPr lvl="1"/>
            <a:r>
              <a:rPr lang="en-US" dirty="0"/>
              <a:t>$580/yr. </a:t>
            </a:r>
          </a:p>
          <a:p>
            <a:r>
              <a:rPr lang="en-US" dirty="0"/>
              <a:t>Expenses $54,777</a:t>
            </a:r>
          </a:p>
          <a:p>
            <a:pPr lvl="1"/>
            <a:r>
              <a:rPr lang="en-US" dirty="0"/>
              <a:t>Financial Mgmt. $8,272</a:t>
            </a:r>
          </a:p>
          <a:p>
            <a:pPr lvl="1"/>
            <a:r>
              <a:rPr lang="en-US" dirty="0"/>
              <a:t>Lawn Maint. $21,086</a:t>
            </a:r>
          </a:p>
          <a:p>
            <a:pPr lvl="1"/>
            <a:r>
              <a:rPr lang="en-US" dirty="0"/>
              <a:t>Waste Mgmt. $24,308</a:t>
            </a:r>
          </a:p>
          <a:p>
            <a:pPr lvl="1"/>
            <a:r>
              <a:rPr lang="en-US" dirty="0"/>
              <a:t>Recreational $1,111</a:t>
            </a:r>
          </a:p>
          <a:p>
            <a:r>
              <a:rPr lang="en-US" dirty="0"/>
              <a:t>Remaining $6,457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9150" y="1295400"/>
            <a:ext cx="3887391" cy="447675"/>
          </a:xfrm>
        </p:spPr>
        <p:txBody>
          <a:bodyPr>
            <a:normAutofit/>
          </a:bodyPr>
          <a:lstStyle/>
          <a:p>
            <a:pPr algn="l"/>
            <a:r>
              <a:rPr lang="en-US" sz="2100" dirty="0"/>
              <a:t>Budget 2020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29150" y="1905000"/>
            <a:ext cx="3887391" cy="3684588"/>
          </a:xfrm>
        </p:spPr>
        <p:txBody>
          <a:bodyPr/>
          <a:lstStyle/>
          <a:p>
            <a:r>
              <a:rPr lang="en-US" dirty="0"/>
              <a:t>Revenues $59,740</a:t>
            </a:r>
          </a:p>
          <a:p>
            <a:pPr lvl="1"/>
            <a:r>
              <a:rPr lang="en-US" dirty="0"/>
              <a:t>103 Houses</a:t>
            </a:r>
          </a:p>
          <a:p>
            <a:pPr lvl="1"/>
            <a:r>
              <a:rPr lang="en-US" dirty="0"/>
              <a:t>$580/yr. </a:t>
            </a:r>
          </a:p>
          <a:p>
            <a:r>
              <a:rPr lang="en-US" dirty="0"/>
              <a:t>Expenses $59,740</a:t>
            </a:r>
          </a:p>
          <a:p>
            <a:pPr lvl="1"/>
            <a:r>
              <a:rPr lang="en-US" dirty="0"/>
              <a:t>Financial Mgmt. $9,305</a:t>
            </a:r>
          </a:p>
          <a:p>
            <a:pPr lvl="1"/>
            <a:r>
              <a:rPr lang="en-US" dirty="0"/>
              <a:t>Lawn Maint. $22,769</a:t>
            </a:r>
          </a:p>
          <a:p>
            <a:pPr lvl="1"/>
            <a:r>
              <a:rPr lang="en-US" dirty="0"/>
              <a:t>Waste Mgmt. $25,000</a:t>
            </a:r>
          </a:p>
          <a:p>
            <a:pPr lvl="1"/>
            <a:r>
              <a:rPr lang="en-US" dirty="0"/>
              <a:t>Recreational $1,000</a:t>
            </a:r>
          </a:p>
          <a:p>
            <a:r>
              <a:rPr lang="en-US" dirty="0"/>
              <a:t>Remaining $1,666</a:t>
            </a:r>
          </a:p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35D48D-90AA-4F62-8478-E22FE6688AD1}"/>
              </a:ext>
            </a:extLst>
          </p:cNvPr>
          <p:cNvSpPr txBox="1">
            <a:spLocks/>
          </p:cNvSpPr>
          <p:nvPr/>
        </p:nvSpPr>
        <p:spPr>
          <a:xfrm>
            <a:off x="596760" y="5150012"/>
            <a:ext cx="7917398" cy="777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Annual HOA Dues will increase by $14.50 (10%) per quarter or $58 per year on January 1</a:t>
            </a:r>
            <a:r>
              <a:rPr lang="en-US" sz="2100" baseline="30000" dirty="0"/>
              <a:t>st</a:t>
            </a:r>
            <a:r>
              <a:rPr lang="en-US" sz="2100" dirty="0"/>
              <a:t>, 2021.</a:t>
            </a:r>
          </a:p>
        </p:txBody>
      </p:sp>
    </p:spTree>
    <p:extLst>
      <p:ext uri="{BB962C8B-B14F-4D97-AF65-F5344CB8AC3E}">
        <p14:creationId xmlns:p14="http://schemas.microsoft.com/office/powerpoint/2010/main" val="79985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Handouts</a:t>
            </a:r>
          </a:p>
          <a:p>
            <a:endParaRPr lang="en-US" dirty="0"/>
          </a:p>
          <a:p>
            <a:r>
              <a:rPr lang="en-US" dirty="0"/>
              <a:t>RESERVES</a:t>
            </a:r>
          </a:p>
          <a:p>
            <a:pPr lvl="1"/>
            <a:r>
              <a:rPr lang="en-US" dirty="0"/>
              <a:t>Currently Holding approx. $64.5K, maturing at different times for availability (if released early, typically pay a penalty on the interest that would have been earned for the rest of the term of the CD)</a:t>
            </a:r>
          </a:p>
          <a:p>
            <a:pPr lvl="1"/>
            <a:r>
              <a:rPr lang="en-US" dirty="0"/>
              <a:t>Potential do deplete a large portion with upcoming initiatives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DE209C-D32A-4B21-A01F-6B928788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38"/>
          <a:stretch/>
        </p:blipFill>
        <p:spPr>
          <a:xfrm>
            <a:off x="628650" y="3886200"/>
            <a:ext cx="7886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0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Tidewater Property Management</a:t>
            </a:r>
          </a:p>
          <a:p>
            <a:pPr lvl="1"/>
            <a:r>
              <a:rPr lang="en-US" dirty="0"/>
              <a:t>Collect of HOA Dues</a:t>
            </a:r>
          </a:p>
          <a:p>
            <a:pPr lvl="1"/>
            <a:r>
              <a:rPr lang="en-US" dirty="0"/>
              <a:t>Pay Bills</a:t>
            </a:r>
          </a:p>
          <a:p>
            <a:pPr lvl="1"/>
            <a:r>
              <a:rPr lang="en-US" dirty="0"/>
              <a:t>Prepare Annual Budget (W/Board Direction)</a:t>
            </a:r>
          </a:p>
          <a:p>
            <a:pPr lvl="1"/>
            <a:r>
              <a:rPr lang="en-US" dirty="0"/>
              <a:t>Prepare Monthly Financial Statements</a:t>
            </a:r>
          </a:p>
          <a:p>
            <a:pPr lvl="1"/>
            <a:r>
              <a:rPr lang="en-US" dirty="0"/>
              <a:t>Prepare Balance Sheet</a:t>
            </a:r>
          </a:p>
          <a:p>
            <a:pPr lvl="1"/>
            <a:r>
              <a:rPr lang="en-US" dirty="0"/>
              <a:t>Procure Tax Preparation Services</a:t>
            </a:r>
          </a:p>
          <a:p>
            <a:pPr lvl="1"/>
            <a:r>
              <a:rPr lang="en-US" dirty="0"/>
              <a:t>Procure Property Insurance</a:t>
            </a:r>
          </a:p>
          <a:p>
            <a:pPr lvl="1"/>
            <a:r>
              <a:rPr lang="en-US" dirty="0"/>
              <a:t>Procure Legal Services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http://www.tidewaterproperty.com/</a:t>
            </a:r>
            <a:r>
              <a:rPr lang="en-US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18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2020 HOA Projects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841" y="1295400"/>
            <a:ext cx="78867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Erosion Issues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Prothero Road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Paved walking path to tot lot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Tot Lot Revitalization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Dead tree removal/replacement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Playground mulch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Stabilize monkey bars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Contract Negotiations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Landscaping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Trash/Recycling</a:t>
            </a:r>
          </a:p>
        </p:txBody>
      </p:sp>
    </p:spTree>
    <p:extLst>
      <p:ext uri="{BB962C8B-B14F-4D97-AF65-F5344CB8AC3E}">
        <p14:creationId xmlns:p14="http://schemas.microsoft.com/office/powerpoint/2010/main" val="305793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777874"/>
          </a:xfrm>
        </p:spPr>
        <p:txBody>
          <a:bodyPr/>
          <a:lstStyle/>
          <a:p>
            <a:r>
              <a:rPr lang="en-US" dirty="0"/>
              <a:t>Erosion Problems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799" y="1371600"/>
            <a:ext cx="3829051" cy="523875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/>
              <a:t>Prothero Road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8754" y="1371600"/>
            <a:ext cx="3887787" cy="523875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/>
              <a:t>Walking Path to Tot Lot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24074"/>
            <a:ext cx="3887788" cy="291284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89875-72C6-4615-A7FE-73CCA1BFA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4074"/>
            <a:ext cx="3883792" cy="291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577</Words>
  <Application>Microsoft Office PowerPoint</Application>
  <PresentationFormat>On-screen Show (4:3)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Jenna Estates     MARCH 2, 2020</vt:lpstr>
      <vt:lpstr>PowerPoint Presentation</vt:lpstr>
      <vt:lpstr>About the HOA</vt:lpstr>
      <vt:lpstr>HOA Board and Committee Members</vt:lpstr>
      <vt:lpstr>Financial Review</vt:lpstr>
      <vt:lpstr>Financial Statements</vt:lpstr>
      <vt:lpstr>Financial Management</vt:lpstr>
      <vt:lpstr>2020 HOA Projects</vt:lpstr>
      <vt:lpstr>Erosion Problems</vt:lpstr>
      <vt:lpstr>Landscape Committee:  2020 Plans</vt:lpstr>
      <vt:lpstr>Social Committee:  2020 Plans</vt:lpstr>
      <vt:lpstr>HOA Proxies and Voting</vt:lpstr>
      <vt:lpstr>Questions</vt:lpstr>
    </vt:vector>
  </TitlesOfParts>
  <Company>Johns Hopkins University - Applied Physics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Prietz, Ronald C., Jr.</dc:creator>
  <cp:lastModifiedBy>Mary Oles</cp:lastModifiedBy>
  <cp:revision>79</cp:revision>
  <dcterms:created xsi:type="dcterms:W3CDTF">2016-09-15T18:53:58Z</dcterms:created>
  <dcterms:modified xsi:type="dcterms:W3CDTF">2020-03-01T22:00:01Z</dcterms:modified>
</cp:coreProperties>
</file>