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1"/>
  </p:notesMasterIdLst>
  <p:sldIdLst>
    <p:sldId id="256" r:id="rId2"/>
    <p:sldId id="266" r:id="rId3"/>
    <p:sldId id="258" r:id="rId4"/>
    <p:sldId id="282" r:id="rId5"/>
    <p:sldId id="284" r:id="rId6"/>
    <p:sldId id="288" r:id="rId7"/>
    <p:sldId id="287" r:id="rId8"/>
    <p:sldId id="274" r:id="rId9"/>
    <p:sldId id="27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12"/>
    <p:restoredTop sz="85463" autoAdjust="0"/>
  </p:normalViewPr>
  <p:slideViewPr>
    <p:cSldViewPr>
      <p:cViewPr varScale="1">
        <p:scale>
          <a:sx n="70" d="100"/>
          <a:sy n="70" d="100"/>
        </p:scale>
        <p:origin x="1334" y="48"/>
      </p:cViewPr>
      <p:guideLst>
        <p:guide orient="horz" pos="86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es, Alyssa" userId="554731e3-71c7-4b67-8985-ddb8c563dfcf" providerId="ADAL" clId="{4E51C4F3-6920-4DE6-B685-A19B255D7470}"/>
    <pc:docChg chg="custSel modSld">
      <pc:chgData name="Oles, Alyssa" userId="554731e3-71c7-4b67-8985-ddb8c563dfcf" providerId="ADAL" clId="{4E51C4F3-6920-4DE6-B685-A19B255D7470}" dt="2022-03-02T02:58:15.151" v="0" actId="313"/>
      <pc:docMkLst>
        <pc:docMk/>
      </pc:docMkLst>
      <pc:sldChg chg="modSp mod">
        <pc:chgData name="Oles, Alyssa" userId="554731e3-71c7-4b67-8985-ddb8c563dfcf" providerId="ADAL" clId="{4E51C4F3-6920-4DE6-B685-A19B255D7470}" dt="2022-03-02T02:58:15.151" v="0" actId="313"/>
        <pc:sldMkLst>
          <pc:docMk/>
          <pc:sldMk cId="799856849" sldId="282"/>
        </pc:sldMkLst>
        <pc:spChg chg="mod">
          <ac:chgData name="Oles, Alyssa" userId="554731e3-71c7-4b67-8985-ddb8c563dfcf" providerId="ADAL" clId="{4E51C4F3-6920-4DE6-B685-A19B255D7470}" dt="2022-03-02T02:58:15.151" v="0" actId="313"/>
          <ac:spMkLst>
            <pc:docMk/>
            <pc:sldMk cId="799856849" sldId="282"/>
            <ac:spMk id="18" creationId="{304A2FD0-F8C9-458D-A292-80DAAAED8A85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13C14E-2DA1-4F82-A290-53903A21864A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5BACB-7046-4352-8B34-24ECE1033C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820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45BACB-7046-4352-8B34-24ECE1033C9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357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140C-738C-44E5-8526-6E33DB5D8AC9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BB3E-9DB8-44C8-8694-53A3033BB3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096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140C-738C-44E5-8526-6E33DB5D8AC9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BB3E-9DB8-44C8-8694-53A3033BB3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294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140C-738C-44E5-8526-6E33DB5D8AC9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BB3E-9DB8-44C8-8694-53A3033BB3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652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140C-738C-44E5-8526-6E33DB5D8AC9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BB3E-9DB8-44C8-8694-53A3033BB3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9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140C-738C-44E5-8526-6E33DB5D8AC9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BB3E-9DB8-44C8-8694-53A3033BB3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607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140C-738C-44E5-8526-6E33DB5D8AC9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BB3E-9DB8-44C8-8694-53A3033BB3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290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140C-738C-44E5-8526-6E33DB5D8AC9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BB3E-9DB8-44C8-8694-53A3033BB3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471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140C-738C-44E5-8526-6E33DB5D8AC9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BB3E-9DB8-44C8-8694-53A3033BB3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129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140C-738C-44E5-8526-6E33DB5D8AC9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BB3E-9DB8-44C8-8694-53A3033BB3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27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140C-738C-44E5-8526-6E33DB5D8AC9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BB3E-9DB8-44C8-8694-53A3033BB3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280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140C-738C-44E5-8526-6E33DB5D8AC9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BB3E-9DB8-44C8-8694-53A3033BB3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509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778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18442"/>
            <a:ext cx="7886700" cy="48585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22C140C-738C-44E5-8526-6E33DB5D8AC9}" type="datetimeFigureOut">
              <a:rPr lang="en-US" smtClean="0"/>
              <a:pPr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01FBB3E-9DB8-44C8-8694-53A3033BB3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28650" y="1151709"/>
            <a:ext cx="7886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609600" y="6189618"/>
            <a:ext cx="7886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7937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ennaHOA@gmail.com" TargetMode="External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Worksheet.xlsx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JennaHOA@gmail.com" TargetMode="External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idewaterproperty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43000"/>
            <a:ext cx="7924800" cy="5029200"/>
          </a:xfrm>
        </p:spPr>
        <p:txBody>
          <a:bodyPr>
            <a:normAutofit/>
          </a:bodyPr>
          <a:lstStyle/>
          <a:p>
            <a:r>
              <a:rPr lang="en-US" dirty="0"/>
              <a:t>Jenna Estates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2400" dirty="0"/>
              <a:t>March 15, 2022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Annual HOA Meeting</a:t>
            </a:r>
          </a:p>
        </p:txBody>
      </p:sp>
    </p:spTree>
    <p:extLst>
      <p:ext uri="{BB962C8B-B14F-4D97-AF65-F5344CB8AC3E}">
        <p14:creationId xmlns:p14="http://schemas.microsoft.com/office/powerpoint/2010/main" val="747345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HOA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Jenna Estates Homeowners Association, Inc. (HOA)</a:t>
            </a:r>
          </a:p>
          <a:p>
            <a:pPr lvl="1"/>
            <a:r>
              <a:rPr lang="en-US" dirty="0"/>
              <a:t>Legal Entity – Nonprofit Corporation</a:t>
            </a:r>
          </a:p>
          <a:p>
            <a:pPr lvl="1"/>
            <a:r>
              <a:rPr lang="en-US" dirty="0"/>
              <a:t>Est. 2001 </a:t>
            </a:r>
          </a:p>
          <a:p>
            <a:endParaRPr lang="en-US" dirty="0"/>
          </a:p>
          <a:p>
            <a:r>
              <a:rPr lang="en-US" dirty="0"/>
              <a:t>HOA Purpose</a:t>
            </a:r>
          </a:p>
          <a:p>
            <a:pPr lvl="1"/>
            <a:r>
              <a:rPr lang="en-US" dirty="0"/>
              <a:t>Preserve value and amenities in the community</a:t>
            </a:r>
          </a:p>
          <a:p>
            <a:endParaRPr lang="en-US" dirty="0"/>
          </a:p>
          <a:p>
            <a:r>
              <a:rPr lang="en-US" dirty="0"/>
              <a:t>HOA Board Purpose</a:t>
            </a:r>
          </a:p>
          <a:p>
            <a:pPr lvl="1"/>
            <a:r>
              <a:rPr lang="en-US" dirty="0"/>
              <a:t>Collection and Disbursement of HOA Dues </a:t>
            </a:r>
          </a:p>
          <a:p>
            <a:pPr lvl="1"/>
            <a:r>
              <a:rPr lang="en-US" dirty="0"/>
              <a:t>Maintenance and Administration of Common Areas</a:t>
            </a:r>
          </a:p>
          <a:p>
            <a:pPr lvl="1"/>
            <a:r>
              <a:rPr lang="en-US" dirty="0"/>
              <a:t>Enforcement of Covenants and Restrictions, and By-Laws</a:t>
            </a:r>
          </a:p>
          <a:p>
            <a:endParaRPr lang="en-US" dirty="0"/>
          </a:p>
          <a:p>
            <a:r>
              <a:rPr lang="en-US" dirty="0"/>
              <a:t>HOA Website:	</a:t>
            </a:r>
            <a:r>
              <a:rPr lang="en-US" dirty="0">
                <a:hlinkClick r:id="rId2"/>
              </a:rPr>
              <a:t>jennaestates.weebly.com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HOA Email:	</a:t>
            </a:r>
            <a:r>
              <a:rPr lang="en-US" dirty="0">
                <a:hlinkClick r:id="rId3"/>
              </a:rPr>
              <a:t>JennaHOA@gmail.com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809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HOA Board and Committee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HOA Board</a:t>
            </a:r>
          </a:p>
          <a:p>
            <a:pPr lvl="1"/>
            <a:r>
              <a:rPr lang="en-US" dirty="0"/>
              <a:t>Alyssa Neumann		(President)</a:t>
            </a:r>
          </a:p>
          <a:p>
            <a:pPr lvl="1"/>
            <a:r>
              <a:rPr lang="en-US" dirty="0"/>
              <a:t>Mark Neumann		(Treasurer)</a:t>
            </a:r>
          </a:p>
          <a:p>
            <a:pPr lvl="1"/>
            <a:r>
              <a:rPr lang="en-US" dirty="0"/>
              <a:t>Suzanne Justus		(Secretary)</a:t>
            </a:r>
          </a:p>
          <a:p>
            <a:pPr lvl="1"/>
            <a:r>
              <a:rPr lang="en-US" dirty="0"/>
              <a:t>Scott Davis			(Member at Large)</a:t>
            </a:r>
          </a:p>
          <a:p>
            <a:endParaRPr lang="en-US" dirty="0"/>
          </a:p>
          <a:p>
            <a:r>
              <a:rPr lang="en-US" dirty="0"/>
              <a:t>HOA Committees</a:t>
            </a:r>
          </a:p>
          <a:p>
            <a:pPr lvl="1"/>
            <a:r>
              <a:rPr lang="en-US" dirty="0"/>
              <a:t>Chris Karper			(Architectural)</a:t>
            </a:r>
          </a:p>
          <a:p>
            <a:pPr lvl="1"/>
            <a:r>
              <a:rPr lang="en-US" dirty="0"/>
              <a:t>Steve Sullivan			(Landscape)</a:t>
            </a:r>
          </a:p>
          <a:p>
            <a:pPr lvl="1"/>
            <a:r>
              <a:rPr lang="en-US" dirty="0"/>
              <a:t>Karena Wickersham		(Social)</a:t>
            </a:r>
          </a:p>
          <a:p>
            <a:pPr lvl="1"/>
            <a:r>
              <a:rPr lang="en-US" dirty="0"/>
              <a:t>Perry King			(Communications/Website)</a:t>
            </a:r>
          </a:p>
          <a:p>
            <a:pPr marL="411480" lvl="1" indent="0">
              <a:buNone/>
            </a:pPr>
            <a:endParaRPr lang="en-US" dirty="0"/>
          </a:p>
          <a:p>
            <a:r>
              <a:rPr lang="en-US" dirty="0"/>
              <a:t>Current Open Position</a:t>
            </a:r>
          </a:p>
          <a:p>
            <a:pPr lvl="1"/>
            <a:r>
              <a:rPr lang="en-US" dirty="0"/>
              <a:t>Vice President</a:t>
            </a:r>
          </a:p>
        </p:txBody>
      </p:sp>
    </p:spTree>
    <p:extLst>
      <p:ext uri="{BB962C8B-B14F-4D97-AF65-F5344CB8AC3E}">
        <p14:creationId xmlns:p14="http://schemas.microsoft.com/office/powerpoint/2010/main" val="1540861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777874"/>
          </a:xfrm>
        </p:spPr>
        <p:txBody>
          <a:bodyPr/>
          <a:lstStyle/>
          <a:p>
            <a:r>
              <a:rPr lang="en-US" dirty="0"/>
              <a:t>Financial Review</a:t>
            </a:r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BFB3791D-906A-40A1-AF25-F70670BBA1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7712552"/>
              </p:ext>
            </p:extLst>
          </p:nvPr>
        </p:nvGraphicFramePr>
        <p:xfrm>
          <a:off x="629841" y="1272161"/>
          <a:ext cx="6324600" cy="2995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4" imgW="3055797" imgH="1516293" progId="Excel.Sheet.12">
                  <p:embed/>
                </p:oleObj>
              </mc:Choice>
              <mc:Fallback>
                <p:oleObj name="Worksheet" r:id="rId4" imgW="3055797" imgH="1516293" progId="Excel.Sheet.12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BFB3791D-906A-40A1-AF25-F70670BBA13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29841" y="1272161"/>
                        <a:ext cx="6324600" cy="29950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Content Placeholder 4">
            <a:extLst>
              <a:ext uri="{FF2B5EF4-FFF2-40B4-BE49-F238E27FC236}">
                <a16:creationId xmlns:a16="http://schemas.microsoft.com/office/drawing/2014/main" id="{304A2FD0-F8C9-458D-A292-80DAAAED8A85}"/>
              </a:ext>
            </a:extLst>
          </p:cNvPr>
          <p:cNvSpPr txBox="1">
            <a:spLocks/>
          </p:cNvSpPr>
          <p:nvPr/>
        </p:nvSpPr>
        <p:spPr>
          <a:xfrm>
            <a:off x="629842" y="4419600"/>
            <a:ext cx="7886699" cy="1676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2021 Lawn Maintenance included one-time expenses for tree removal and the playground project</a:t>
            </a:r>
          </a:p>
          <a:p>
            <a:r>
              <a:rPr lang="en-US" sz="1400" dirty="0"/>
              <a:t>2021 Waste Mgmt. fee included 2020 4</a:t>
            </a:r>
            <a:r>
              <a:rPr lang="en-US" sz="1400" baseline="30000" dirty="0"/>
              <a:t>th</a:t>
            </a:r>
            <a:r>
              <a:rPr lang="en-US" sz="1400" dirty="0"/>
              <a:t> quarter payment so 5 payments were made in 2021; 2022 expects to be 4 payments</a:t>
            </a:r>
          </a:p>
          <a:p>
            <a:r>
              <a:rPr lang="en-US" sz="1400" dirty="0"/>
              <a:t>HOA Board is considering a potential increase in due beginning in 2023 depending on cost of sidewalk repairs and next lawn care contract</a:t>
            </a:r>
          </a:p>
          <a:p>
            <a:r>
              <a:rPr lang="en-US" sz="1400" dirty="0"/>
              <a:t>Goal is to communicate decision to community by September</a:t>
            </a:r>
          </a:p>
          <a:p>
            <a:endParaRPr lang="en-US" sz="14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99856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777874"/>
          </a:xfrm>
        </p:spPr>
        <p:txBody>
          <a:bodyPr/>
          <a:lstStyle/>
          <a:p>
            <a:r>
              <a:rPr lang="en-US" dirty="0"/>
              <a:t>2021 HOA Completed Projects</a:t>
            </a:r>
          </a:p>
        </p:txBody>
      </p:sp>
      <p:sp>
        <p:nvSpPr>
          <p:cNvPr id="5" name="Rectangle 4"/>
          <p:cNvSpPr/>
          <p:nvPr/>
        </p:nvSpPr>
        <p:spPr>
          <a:xfrm>
            <a:off x="629841" y="1295400"/>
            <a:ext cx="78867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Installed New Playground ($16,589)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Replaced portions of wood boxes around each play area and put in new mulch ($4,590)</a:t>
            </a:r>
          </a:p>
        </p:txBody>
      </p:sp>
    </p:spTree>
    <p:extLst>
      <p:ext uri="{BB962C8B-B14F-4D97-AF65-F5344CB8AC3E}">
        <p14:creationId xmlns:p14="http://schemas.microsoft.com/office/powerpoint/2010/main" val="1413363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777874"/>
          </a:xfrm>
        </p:spPr>
        <p:txBody>
          <a:bodyPr/>
          <a:lstStyle/>
          <a:p>
            <a:r>
              <a:rPr lang="en-US" dirty="0"/>
              <a:t>2022 HOA Planned Projects</a:t>
            </a:r>
          </a:p>
        </p:txBody>
      </p:sp>
      <p:sp>
        <p:nvSpPr>
          <p:cNvPr id="5" name="Rectangle 4"/>
          <p:cNvSpPr/>
          <p:nvPr/>
        </p:nvSpPr>
        <p:spPr>
          <a:xfrm>
            <a:off x="629841" y="1295400"/>
            <a:ext cx="78867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Sidewalks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Correct sinking sidewalk tiles around neighborhood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Tot Lot (March/April)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Repaint lines on basketball court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Plant a few new trees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7663" indent="-347663">
              <a:buFont typeface="+mj-lt"/>
              <a:buAutoNum type="arabicPeriod"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Power wash the entrances/fences</a:t>
            </a:r>
          </a:p>
        </p:txBody>
      </p:sp>
    </p:spTree>
    <p:extLst>
      <p:ext uri="{BB962C8B-B14F-4D97-AF65-F5344CB8AC3E}">
        <p14:creationId xmlns:p14="http://schemas.microsoft.com/office/powerpoint/2010/main" val="1600467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777874"/>
          </a:xfrm>
        </p:spPr>
        <p:txBody>
          <a:bodyPr/>
          <a:lstStyle/>
          <a:p>
            <a:r>
              <a:rPr lang="en-US" dirty="0"/>
              <a:t>Social Committee:  2022 Plans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>
          <a:xfrm>
            <a:off x="629841" y="1371600"/>
            <a:ext cx="7886700" cy="4572000"/>
          </a:xfrm>
        </p:spPr>
        <p:txBody>
          <a:bodyPr>
            <a:normAutofit/>
          </a:bodyPr>
          <a:lstStyle/>
          <a:p>
            <a:r>
              <a:rPr lang="en-US" dirty="0"/>
              <a:t>Spring Fling - Saturday, April 2</a:t>
            </a:r>
            <a:r>
              <a:rPr lang="en-US" baseline="30000" dirty="0"/>
              <a:t>nd</a:t>
            </a:r>
            <a:endParaRPr lang="en-US" dirty="0"/>
          </a:p>
          <a:p>
            <a:pPr lvl="1"/>
            <a:r>
              <a:rPr lang="en-US" dirty="0"/>
              <a:t>Easter Egg Hunt &amp; Food Truck</a:t>
            </a:r>
          </a:p>
          <a:p>
            <a:pPr lvl="1"/>
            <a:r>
              <a:rPr lang="en-US" dirty="0"/>
              <a:t>Rain Date: Sunday. April 10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Luau Party - Saturday, June 4</a:t>
            </a:r>
            <a:r>
              <a:rPr lang="en-US" baseline="30000" dirty="0"/>
              <a:t>th</a:t>
            </a:r>
          </a:p>
          <a:p>
            <a:pPr lvl="1"/>
            <a:r>
              <a:rPr lang="en-US" dirty="0"/>
              <a:t>Kona Ice &amp; Food Truck</a:t>
            </a:r>
          </a:p>
          <a:p>
            <a:pPr lvl="1"/>
            <a:r>
              <a:rPr lang="en-US" dirty="0"/>
              <a:t>Rain Date: Sunday, June 5</a:t>
            </a:r>
            <a:r>
              <a:rPr lang="en-US" baseline="30000" dirty="0"/>
              <a:t>th</a:t>
            </a:r>
            <a:endParaRPr lang="en-US" dirty="0"/>
          </a:p>
          <a:p>
            <a:endParaRPr lang="en-US" dirty="0"/>
          </a:p>
          <a:p>
            <a:r>
              <a:rPr lang="en-US" dirty="0"/>
              <a:t>Fall Party – Saturday, October 29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Halloween Costume Parade/Contest &amp; Food Truck</a:t>
            </a:r>
          </a:p>
          <a:p>
            <a:pPr lvl="1"/>
            <a:r>
              <a:rPr lang="en-US" dirty="0"/>
              <a:t>Rain Date: Sunday, October 30</a:t>
            </a:r>
            <a:r>
              <a:rPr lang="en-US" baseline="30000" dirty="0"/>
              <a:t>th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590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HOA Proxies and Voting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HOA Board Member and Committee Chair</a:t>
            </a:r>
          </a:p>
          <a:p>
            <a:pPr lvl="1"/>
            <a:r>
              <a:rPr lang="en-US" dirty="0"/>
              <a:t>Vice President Open</a:t>
            </a:r>
          </a:p>
          <a:p>
            <a:endParaRPr lang="en-US" dirty="0"/>
          </a:p>
          <a:p>
            <a:r>
              <a:rPr lang="en-US" dirty="0"/>
              <a:t>Change/Amend By-Laws</a:t>
            </a:r>
          </a:p>
          <a:p>
            <a:pPr lvl="1"/>
            <a:r>
              <a:rPr lang="en-US" dirty="0"/>
              <a:t>N/A</a:t>
            </a:r>
          </a:p>
          <a:p>
            <a:endParaRPr lang="en-US" dirty="0"/>
          </a:p>
          <a:p>
            <a:r>
              <a:rPr lang="en-US" dirty="0"/>
              <a:t>HOA Dues Increase </a:t>
            </a:r>
            <a:r>
              <a:rPr lang="en-US" sz="1800" dirty="0"/>
              <a:t>(by more than 10%)</a:t>
            </a:r>
          </a:p>
          <a:p>
            <a:pPr lvl="1"/>
            <a:r>
              <a:rPr lang="en-US" dirty="0"/>
              <a:t>N/A</a:t>
            </a:r>
          </a:p>
          <a:p>
            <a:endParaRPr lang="en-US" dirty="0"/>
          </a:p>
          <a:p>
            <a:r>
              <a:rPr lang="en-US" dirty="0"/>
              <a:t>Special Assessments </a:t>
            </a:r>
            <a:r>
              <a:rPr lang="en-US" sz="1800" dirty="0"/>
              <a:t>(For reasons other than damaged common area property, not covered by insurance)</a:t>
            </a:r>
          </a:p>
          <a:p>
            <a:pPr lvl="1"/>
            <a:r>
              <a:rPr lang="en-US" dirty="0"/>
              <a:t>N/A</a:t>
            </a:r>
          </a:p>
        </p:txBody>
      </p:sp>
    </p:spTree>
    <p:extLst>
      <p:ext uri="{BB962C8B-B14F-4D97-AF65-F5344CB8AC3E}">
        <p14:creationId xmlns:p14="http://schemas.microsoft.com/office/powerpoint/2010/main" val="1702250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18442"/>
            <a:ext cx="7753350" cy="48585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Please consider volunteering for a position:</a:t>
            </a:r>
          </a:p>
          <a:p>
            <a:pPr lvl="1"/>
            <a:r>
              <a:rPr lang="en-US" dirty="0"/>
              <a:t>Vice President (currently open)</a:t>
            </a:r>
          </a:p>
          <a:p>
            <a:pPr lvl="1"/>
            <a:r>
              <a:rPr lang="en-US" dirty="0"/>
              <a:t>President (available Jan 2023)</a:t>
            </a:r>
          </a:p>
          <a:p>
            <a:pPr lvl="1"/>
            <a:r>
              <a:rPr lang="en-US" dirty="0"/>
              <a:t>Treasurer (available Jan 2023)</a:t>
            </a:r>
          </a:p>
          <a:p>
            <a:endParaRPr lang="en-US" dirty="0"/>
          </a:p>
          <a:p>
            <a:r>
              <a:rPr lang="en-US" dirty="0"/>
              <a:t>Visit the HOA Website:	</a:t>
            </a:r>
            <a:r>
              <a:rPr lang="en-US" dirty="0">
                <a:hlinkClick r:id="rId2"/>
              </a:rPr>
              <a:t>jennaestates.weebly.com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Contact the HOA Board:	</a:t>
            </a:r>
            <a:r>
              <a:rPr lang="en-US" dirty="0">
                <a:hlinkClick r:id="rId3"/>
              </a:rPr>
              <a:t>JennaHOA@gmail.com</a:t>
            </a:r>
            <a:endParaRPr lang="en-US" dirty="0"/>
          </a:p>
          <a:p>
            <a:endParaRPr lang="en-US" dirty="0"/>
          </a:p>
          <a:p>
            <a:r>
              <a:rPr lang="en-US" dirty="0"/>
              <a:t>Visit the Tidewater Property Management Website: </a:t>
            </a:r>
            <a:r>
              <a:rPr lang="en-US" dirty="0">
                <a:hlinkClick r:id="rId4"/>
              </a:rPr>
              <a:t>http://www.tidewaterproperty.com/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765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1446</TotalTime>
  <Words>478</Words>
  <Application>Microsoft Office PowerPoint</Application>
  <PresentationFormat>On-screen Show (4:3)</PresentationFormat>
  <Paragraphs>88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Office Theme</vt:lpstr>
      <vt:lpstr>Microsoft Excel Worksheet</vt:lpstr>
      <vt:lpstr>Jenna Estates     March 15, 2022</vt:lpstr>
      <vt:lpstr>About the HOA</vt:lpstr>
      <vt:lpstr>HOA Board and Committee Members</vt:lpstr>
      <vt:lpstr>Financial Review</vt:lpstr>
      <vt:lpstr>2021 HOA Completed Projects</vt:lpstr>
      <vt:lpstr>2022 HOA Planned Projects</vt:lpstr>
      <vt:lpstr>Social Committee:  2022 Plans</vt:lpstr>
      <vt:lpstr>HOA Proxies and Voting</vt:lpstr>
      <vt:lpstr>Questions</vt:lpstr>
    </vt:vector>
  </TitlesOfParts>
  <Company>Johns Hopkins University - Applied Physics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Prietz, Ronald C., Jr.</dc:creator>
  <cp:lastModifiedBy>Oles, Alyssa</cp:lastModifiedBy>
  <cp:revision>108</cp:revision>
  <cp:lastPrinted>2020-03-02T23:33:34Z</cp:lastPrinted>
  <dcterms:created xsi:type="dcterms:W3CDTF">2016-09-15T18:53:58Z</dcterms:created>
  <dcterms:modified xsi:type="dcterms:W3CDTF">2022-03-02T02:58:20Z</dcterms:modified>
</cp:coreProperties>
</file>